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1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808" r:id="rId4"/>
  </p:sldMasterIdLst>
  <p:notesMasterIdLst>
    <p:notesMasterId r:id="rId22"/>
  </p:notesMasterIdLst>
  <p:handoutMasterIdLst>
    <p:handoutMasterId r:id="rId23"/>
  </p:handoutMasterIdLst>
  <p:sldIdLst>
    <p:sldId id="292" r:id="rId5"/>
    <p:sldId id="288" r:id="rId6"/>
    <p:sldId id="311" r:id="rId7"/>
    <p:sldId id="300" r:id="rId8"/>
    <p:sldId id="303" r:id="rId9"/>
    <p:sldId id="307" r:id="rId10"/>
    <p:sldId id="281" r:id="rId11"/>
    <p:sldId id="306" r:id="rId12"/>
    <p:sldId id="295" r:id="rId13"/>
    <p:sldId id="299" r:id="rId14"/>
    <p:sldId id="308" r:id="rId15"/>
    <p:sldId id="309" r:id="rId16"/>
    <p:sldId id="301" r:id="rId17"/>
    <p:sldId id="296" r:id="rId18"/>
    <p:sldId id="294" r:id="rId19"/>
    <p:sldId id="297" r:id="rId20"/>
    <p:sldId id="28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D84400"/>
    <a:srgbClr val="C95B3A"/>
    <a:srgbClr val="263E5A"/>
    <a:srgbClr val="728DAB"/>
    <a:srgbClr val="AEC2D8"/>
    <a:srgbClr val="446992"/>
    <a:srgbClr val="98432A"/>
    <a:srgbClr val="44678D"/>
    <a:srgbClr val="D6E0EB"/>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249" autoAdjust="0"/>
  </p:normalViewPr>
  <p:slideViewPr>
    <p:cSldViewPr snapToGrid="0" showGuides="1">
      <p:cViewPr>
        <p:scale>
          <a:sx n="66" d="100"/>
          <a:sy n="66" d="100"/>
        </p:scale>
        <p:origin x="234" y="198"/>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762"/>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[Historic_Nashville_City_Cemetery_Interments__1846-1979.xlsx]Sheet6!PivotTable16</c:name>
    <c:fmtId val="5"/>
  </c:pivotSource>
  <c:chart>
    <c:title>
      <c:tx>
        <c:rich>
          <a:bodyPr rot="0" spcFirstLastPara="1" vertOverflow="ellipsis" vert="horz" wrap="square" anchor="ctr" anchorCtr="1"/>
          <a:lstStyle/>
          <a:p>
            <a:pPr>
              <a:defRPr lang="en-US" sz="2200" b="1" i="0" u="none" strike="noStrike" kern="1200" cap="all" spc="150" baseline="0">
                <a:solidFill>
                  <a:schemeClr val="tx1">
                    <a:lumMod val="50000"/>
                    <a:lumOff val="50000"/>
                  </a:schemeClr>
                </a:solidFill>
                <a:latin typeface="+mn-lt"/>
                <a:ea typeface="+mn-ea"/>
                <a:cs typeface="+mn-cs"/>
              </a:defRPr>
            </a:pPr>
            <a:r>
              <a:rPr lang="en-US"/>
              <a:t>Count of Burial per sex per Race</a:t>
            </a:r>
          </a:p>
        </c:rich>
      </c:tx>
      <c:overlay val="0"/>
      <c:spPr>
        <a:noFill/>
        <a:ln>
          <a:noFill/>
        </a:ln>
        <a:effectLst/>
      </c:spPr>
      <c:txPr>
        <a:bodyPr rot="0" spcFirstLastPara="1" vertOverflow="ellipsis" vert="horz" wrap="square" anchor="ctr" anchorCtr="1"/>
        <a:lstStyle/>
        <a:p>
          <a:pPr>
            <a:defRPr lang="en-US" sz="2200" b="1" i="0" u="none" strike="noStrike" kern="1200" cap="all" spc="150" baseline="0">
              <a:solidFill>
                <a:schemeClr val="tx1">
                  <a:lumMod val="50000"/>
                  <a:lumOff val="50000"/>
                </a:schemeClr>
              </a:solidFill>
              <a:latin typeface="+mn-lt"/>
              <a:ea typeface="+mn-ea"/>
              <a:cs typeface="+mn-cs"/>
            </a:defRPr>
          </a:pPr>
          <a:endParaRPr lang="en-US"/>
        </a:p>
      </c:txPr>
    </c:title>
    <c:autoTitleDeleted val="0"/>
    <c:pivotFmts>
      <c:pivotFmt>
        <c:idx val="0"/>
        <c:spPr>
          <a:pattFill prst="narHorz">
            <a:fgClr>
              <a:schemeClr val="accent1"/>
            </a:fgClr>
            <a:bgClr>
              <a:schemeClr val="accent1">
                <a:lumMod val="20000"/>
                <a:lumOff val="80000"/>
              </a:schemeClr>
            </a:bgClr>
          </a:pattFill>
          <a:ln>
            <a:noFill/>
          </a:ln>
          <a:effectLst>
            <a:innerShdw blurRad="114300">
              <a:schemeClr val="accent1"/>
            </a:innerShdw>
          </a:effectLst>
        </c:spPr>
        <c:marker>
          <c:symbol val="circle"/>
          <c:size val="6"/>
          <c:spPr>
            <a:solidFill>
              <a:schemeClr val="accent1"/>
            </a:solidFill>
            <a:ln>
              <a:noFill/>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pattFill prst="narHorz">
            <a:fgClr>
              <a:schemeClr val="accent1"/>
            </a:fgClr>
            <a:bgClr>
              <a:schemeClr val="accent1">
                <a:lumMod val="20000"/>
                <a:lumOff val="80000"/>
              </a:schemeClr>
            </a:bgClr>
          </a:pattFill>
          <a:ln>
            <a:noFill/>
          </a:ln>
          <a:effectLst>
            <a:innerShdw blurRad="114300">
              <a:schemeClr val="accent1"/>
            </a:inn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pattFill prst="narHorz">
            <a:fgClr>
              <a:schemeClr val="accent1"/>
            </a:fgClr>
            <a:bgClr>
              <a:schemeClr val="accent1">
                <a:lumMod val="20000"/>
                <a:lumOff val="80000"/>
              </a:schemeClr>
            </a:bgClr>
          </a:pattFill>
          <a:ln>
            <a:noFill/>
          </a:ln>
          <a:effectLst>
            <a:innerShdw blurRad="114300">
              <a:schemeClr val="accent1"/>
            </a:inn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4545522608911984"/>
          <c:y val="0.12709555948300691"/>
          <c:w val="0.76436281164651576"/>
          <c:h val="0.68951051887744796"/>
        </c:manualLayout>
      </c:layout>
      <c:barChart>
        <c:barDir val="col"/>
        <c:grouping val="clustered"/>
        <c:varyColors val="0"/>
        <c:dLbls>
          <c:showLegendKey val="0"/>
          <c:showVal val="1"/>
          <c:showCatName val="0"/>
          <c:showSerName val="0"/>
          <c:showPercent val="0"/>
          <c:showBubbleSize val="0"/>
        </c:dLbls>
        <c:gapWidth val="164"/>
        <c:overlap val="-22"/>
        <c:axId val="1464197968"/>
        <c:axId val="1035603072"/>
      </c:barChart>
      <c:catAx>
        <c:axId val="1464197968"/>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lang="en-US" sz="1197" b="0" i="0" u="none" strike="noStrike" kern="1200" baseline="0">
                <a:solidFill>
                  <a:schemeClr val="tx1">
                    <a:lumMod val="65000"/>
                    <a:lumOff val="35000"/>
                  </a:schemeClr>
                </a:solidFill>
                <a:latin typeface="+mn-lt"/>
                <a:ea typeface="+mn-ea"/>
                <a:cs typeface="+mn-cs"/>
              </a:defRPr>
            </a:pPr>
            <a:endParaRPr lang="en-US"/>
          </a:p>
        </c:txPr>
        <c:crossAx val="1035603072"/>
        <c:crosses val="autoZero"/>
        <c:auto val="1"/>
        <c:lblAlgn val="ctr"/>
        <c:lblOffset val="100"/>
        <c:noMultiLvlLbl val="0"/>
      </c:catAx>
      <c:valAx>
        <c:axId val="103560307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1197" b="0" i="0" u="none" strike="noStrike" kern="1200" baseline="0">
                <a:solidFill>
                  <a:schemeClr val="tx1">
                    <a:lumMod val="65000"/>
                    <a:lumOff val="35000"/>
                  </a:schemeClr>
                </a:solidFill>
                <a:latin typeface="+mn-lt"/>
                <a:ea typeface="+mn-ea"/>
                <a:cs typeface="+mn-cs"/>
              </a:defRPr>
            </a:pPr>
            <a:endParaRPr lang="en-US"/>
          </a:p>
        </c:txPr>
        <c:crossAx val="1464197968"/>
        <c:crosses val="autoZero"/>
        <c:crossBetween val="between"/>
      </c:valAx>
      <c:spPr>
        <a:noFill/>
        <a:ln>
          <a:noFill/>
        </a:ln>
        <a:effectLst/>
      </c:spPr>
    </c:plotArea>
    <c:legend>
      <c:legendPos val="r"/>
      <c:layout>
        <c:manualLayout>
          <c:xMode val="edge"/>
          <c:yMode val="edge"/>
          <c:x val="0.90219465234361773"/>
          <c:y val="0.88686035003538"/>
          <c:w val="8.2586758689200165E-2"/>
          <c:h val="4.8812592617063714E-2"/>
        </c:manualLayout>
      </c:layout>
      <c:overlay val="0"/>
      <c:spPr>
        <a:noFill/>
        <a:ln>
          <a:noFill/>
        </a:ln>
        <a:effectLst/>
      </c:spPr>
      <c:txPr>
        <a:bodyPr rot="0" spcFirstLastPara="1" vertOverflow="ellipsis" vert="horz" wrap="square" anchor="ctr" anchorCtr="1"/>
        <a:lstStyle/>
        <a:p>
          <a:pPr>
            <a:defRPr lang="en-US"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[Historic_Nashville_City_Cemetery_Interments__1846-1979.xlsx]Sheet6!PivotTable16</c:name>
    <c:fmtId val="5"/>
  </c:pivotSource>
  <c:chart>
    <c:title>
      <c:tx>
        <c:rich>
          <a:bodyPr rot="0" spcFirstLastPara="1" vertOverflow="ellipsis" vert="horz" wrap="square" anchor="ctr" anchorCtr="1"/>
          <a:lstStyle/>
          <a:p>
            <a:pPr>
              <a:defRPr lang="en-US" b="0" i="0" u="none" strike="noStrike" kern="1200" baseline="0">
                <a:solidFill>
                  <a:schemeClr val="dk1">
                    <a:lumMod val="65000"/>
                    <a:lumOff val="35000"/>
                  </a:schemeClr>
                </a:solidFill>
                <a:effectLst/>
                <a:latin typeface="+mn-lt"/>
                <a:ea typeface="+mn-ea"/>
                <a:cs typeface="+mn-cs"/>
              </a:defRPr>
            </a:pPr>
            <a:r>
              <a:rPr lang="en-US"/>
              <a:t>Count of Burial per sex per Race</a:t>
            </a:r>
          </a:p>
        </c:rich>
      </c:tx>
      <c:overlay val="0"/>
      <c:spPr>
        <a:noFill/>
        <a:ln>
          <a:noFill/>
        </a:ln>
        <a:effectLst/>
      </c:spPr>
      <c:txPr>
        <a:bodyPr rot="0" spcFirstLastPara="1" vertOverflow="ellipsis" vert="horz" wrap="square" anchor="ctr" anchorCtr="1"/>
        <a:lstStyle/>
        <a:p>
          <a:pPr>
            <a:defRPr lang="en-US" b="0" i="0" u="none" strike="noStrike" kern="1200" baseline="0">
              <a:solidFill>
                <a:schemeClr val="dk1">
                  <a:lumMod val="65000"/>
                  <a:lumOff val="35000"/>
                </a:schemeClr>
              </a:solidFill>
              <a:effectLst/>
              <a:latin typeface="+mn-lt"/>
              <a:ea typeface="+mn-ea"/>
              <a:cs typeface="+mn-cs"/>
            </a:defRPr>
          </a:pPr>
          <a:endParaRPr lang="en-US"/>
        </a:p>
      </c:txPr>
    </c:title>
    <c:autoTitleDeleted val="0"/>
    <c:pivotFmts>
      <c:pivotFmt>
        <c:idx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4545522608911984"/>
          <c:y val="0.12709555948300691"/>
          <c:w val="0.76436281164651576"/>
          <c:h val="0.68951051887744796"/>
        </c:manualLayout>
      </c:layout>
      <c:barChart>
        <c:barDir val="col"/>
        <c:grouping val="clustered"/>
        <c:varyColors val="0"/>
        <c:dLbls>
          <c:dLblPos val="inEnd"/>
          <c:showLegendKey val="0"/>
          <c:showVal val="1"/>
          <c:showCatName val="0"/>
          <c:showSerName val="0"/>
          <c:showPercent val="0"/>
          <c:showBubbleSize val="0"/>
        </c:dLbls>
        <c:gapWidth val="41"/>
        <c:axId val="1464197968"/>
        <c:axId val="1035603072"/>
      </c:barChart>
      <c:catAx>
        <c:axId val="146419796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1197" b="0" i="0" u="none" strike="noStrike" kern="1200" baseline="0">
                <a:solidFill>
                  <a:schemeClr val="dk1">
                    <a:lumMod val="65000"/>
                    <a:lumOff val="35000"/>
                  </a:schemeClr>
                </a:solidFill>
                <a:effectLst/>
                <a:latin typeface="+mn-lt"/>
                <a:ea typeface="+mn-ea"/>
                <a:cs typeface="+mn-cs"/>
              </a:defRPr>
            </a:pPr>
            <a:endParaRPr lang="en-US"/>
          </a:p>
        </c:txPr>
        <c:crossAx val="1035603072"/>
        <c:crosses val="autoZero"/>
        <c:auto val="1"/>
        <c:lblAlgn val="ctr"/>
        <c:lblOffset val="100"/>
        <c:noMultiLvlLbl val="0"/>
      </c:catAx>
      <c:valAx>
        <c:axId val="1035603072"/>
        <c:scaling>
          <c:orientation val="minMax"/>
        </c:scaling>
        <c:delete val="1"/>
        <c:axPos val="l"/>
        <c:numFmt formatCode="General" sourceLinked="1"/>
        <c:majorTickMark val="none"/>
        <c:minorTickMark val="none"/>
        <c:tickLblPos val="nextTo"/>
        <c:crossAx val="1464197968"/>
        <c:crosses val="autoZero"/>
        <c:crossBetween val="between"/>
      </c:valAx>
      <c:spPr>
        <a:noFill/>
        <a:ln>
          <a:noFill/>
        </a:ln>
        <a:effectLst/>
      </c:spPr>
    </c:plotArea>
    <c:legend>
      <c:legendPos val="r"/>
      <c:layout>
        <c:manualLayout>
          <c:xMode val="edge"/>
          <c:yMode val="edge"/>
          <c:x val="0.90219465234361773"/>
          <c:y val="0.88686035003538"/>
          <c:w val="8.2586758689200165E-2"/>
          <c:h val="4.8812592617063714E-2"/>
        </c:manualLayout>
      </c:layout>
      <c:overlay val="0"/>
      <c:spPr>
        <a:noFill/>
        <a:ln>
          <a:noFill/>
        </a:ln>
        <a:effectLst/>
      </c:spPr>
      <c:txPr>
        <a:bodyPr rot="0" spcFirstLastPara="1" vertOverflow="ellipsis" vert="horz" wrap="square" anchor="ctr" anchorCtr="1"/>
        <a:lstStyle/>
        <a:p>
          <a:pPr>
            <a:defRPr lang="en-US"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a:effectLst/>
  </c:spPr>
  <c:txPr>
    <a:bodyPr/>
    <a:lstStyle/>
    <a:p>
      <a:pPr>
        <a:defRPr lang="en-US"/>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03">
  <cs:axisTitle>
    <cs:lnRef idx="0"/>
    <cs:fillRef idx="0"/>
    <cs:effectRef idx="0"/>
    <cs:fontRef idx="minor">
      <a:schemeClr val="tx1">
        <a:lumMod val="65000"/>
        <a:lumOff val="35000"/>
      </a:schemeClr>
    </cs:fontRef>
    <cs:defRPr sz="1197"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
  <cs:dataPoint3D>
    <cs:lnRef idx="0"/>
    <cs:fillRef idx="0">
      <cs:styleClr val="auto"/>
    </cs:fillRef>
    <cs:effectRef idx="0"/>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330" kern="1200"/>
  </cs:chartArea>
  <cs:dataLabel>
    <cs:lnRef idx="0"/>
    <cs:fillRef idx="0"/>
    <cs:effectRef idx="0"/>
    <cs:fontRef idx="minor">
      <a:schemeClr val="lt1"/>
    </cs:fontRef>
    <cs:spPr/>
    <cs:defRPr sz="133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33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20.png"/></Relationships>
</file>

<file path=ppt/drawings/_rels/drawing2.xml.rels><?xml version="1.0" encoding="UTF-8" standalone="yes"?>
<Relationships xmlns="http://schemas.openxmlformats.org/package/2006/relationships"><Relationship Id="rId1" Type="http://schemas.openxmlformats.org/officeDocument/2006/relationships/image" Target="../media/image21.png"/></Relationships>
</file>

<file path=ppt/drawings/drawing1.xml><?xml version="1.0" encoding="utf-8"?>
<c:userShapes xmlns:c="http://schemas.openxmlformats.org/drawingml/2006/chart">
  <cdr:relSizeAnchor xmlns:cdr="http://schemas.openxmlformats.org/drawingml/2006/chartDrawing">
    <cdr:from>
      <cdr:x>0</cdr:x>
      <cdr:y>0</cdr:y>
    </cdr:from>
    <cdr:to>
      <cdr:x>1</cdr:x>
      <cdr:y>0.70791</cdr:y>
    </cdr:to>
    <cdr:pic>
      <cdr:nvPicPr>
        <cdr:cNvPr id="9" name="Picture 8" descr="A green and white chart">
          <a:extLst xmlns:a="http://schemas.openxmlformats.org/drawingml/2006/main">
            <a:ext uri="{FF2B5EF4-FFF2-40B4-BE49-F238E27FC236}">
              <a16:creationId xmlns:a16="http://schemas.microsoft.com/office/drawing/2014/main" id="{FC732810-26A4-FD51-5272-EF0B67002BBC}"/>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11791629" cy="5849256"/>
        </a:xfrm>
        <a:prstGeom xmlns:a="http://schemas.openxmlformats.org/drawingml/2006/main" prst="rect">
          <a:avLst/>
        </a:prstGeom>
      </cdr:spPr>
    </cdr:pic>
  </cdr:relSizeAnchor>
</c:userShapes>
</file>

<file path=ppt/drawings/drawing2.xml><?xml version="1.0" encoding="utf-8"?>
<c:userShapes xmlns:c="http://schemas.openxmlformats.org/drawingml/2006/chart">
  <cdr:relSizeAnchor xmlns:cdr="http://schemas.openxmlformats.org/drawingml/2006/chartDrawing">
    <cdr:from>
      <cdr:x>0</cdr:x>
      <cdr:y>0</cdr:y>
    </cdr:from>
    <cdr:to>
      <cdr:x>1</cdr:x>
      <cdr:y>0.99334</cdr:y>
    </cdr:to>
    <cdr:pic>
      <cdr:nvPicPr>
        <cdr:cNvPr id="4" name="Picture 3" descr="A graph showing a graph of a broken heart&#10;&#10;Description automatically generated with medium confidence">
          <a:extLst xmlns:a="http://schemas.openxmlformats.org/drawingml/2006/main">
            <a:ext uri="{FF2B5EF4-FFF2-40B4-BE49-F238E27FC236}">
              <a16:creationId xmlns:a16="http://schemas.microsoft.com/office/drawing/2014/main" id="{9B74F5CF-0515-A91E-5DF8-C982A9F1731E}"/>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14721869" cy="6812294"/>
        </a:xfrm>
        <a:prstGeom xmlns:a="http://schemas.openxmlformats.org/drawingml/2006/main" prst="rect">
          <a:avLst/>
        </a:prstGeom>
        <a:gradFill xmlns:a="http://schemas.openxmlformats.org/drawingml/2006/main">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cdr:spPr>
    </cdr:pic>
  </cdr:relSizeAnchor>
  <cdr:relSizeAnchor xmlns:cdr="http://schemas.openxmlformats.org/drawingml/2006/chartDrawing">
    <cdr:from>
      <cdr:x>0.09911</cdr:x>
      <cdr:y>0.09641</cdr:y>
    </cdr:from>
    <cdr:to>
      <cdr:x>0.38357</cdr:x>
      <cdr:y>0.26878</cdr:y>
    </cdr:to>
    <cdr:sp macro="" textlink="">
      <cdr:nvSpPr>
        <cdr:cNvPr id="2" name="Rectangle 1">
          <a:extLst xmlns:a="http://schemas.openxmlformats.org/drawingml/2006/main">
            <a:ext uri="{FF2B5EF4-FFF2-40B4-BE49-F238E27FC236}">
              <a16:creationId xmlns:a16="http://schemas.microsoft.com/office/drawing/2014/main" id="{668985E8-2B56-69B3-FE15-41249A967273}"/>
            </a:ext>
          </a:extLst>
        </cdr:cNvPr>
        <cdr:cNvSpPr/>
      </cdr:nvSpPr>
      <cdr:spPr>
        <a:xfrm xmlns:a="http://schemas.openxmlformats.org/drawingml/2006/main">
          <a:off x="1208349" y="661180"/>
          <a:ext cx="3468136" cy="1182134"/>
        </a:xfrm>
        <a:prstGeom xmlns:a="http://schemas.openxmlformats.org/drawingml/2006/main" prst="rect">
          <a:avLst/>
        </a:prstGeom>
        <a:gradFill xmlns:a="http://schemas.openxmlformats.org/drawingml/2006/main">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xmlns:a="http://schemas.openxmlformats.org/drawingml/2006/main">
          <a:noFill/>
        </a:ln>
      </cdr:spPr>
      <cdr:style>
        <a:lnRef xmlns:a="http://schemas.openxmlformats.org/drawingml/2006/main" idx="2">
          <a:schemeClr val="accent1">
            <a:shade val="15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2400" dirty="0">
              <a:solidFill>
                <a:schemeClr val="accent6"/>
              </a:solidFill>
            </a:rPr>
            <a:t>A heat map showing Fatal crash frequencies by county </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pPr/>
              <a:t>3/4/2024</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pPr/>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jpeg>
</file>

<file path=ppt/media/image20.png>
</file>

<file path=ppt/media/image21.png>
</file>

<file path=ppt/media/image22.jpeg>
</file>

<file path=ppt/media/image23.jfif>
</file>

<file path=ppt/media/image24.png>
</file>

<file path=ppt/media/image25.svg>
</file>

<file path=ppt/media/image26.png>
</file>

<file path=ppt/media/image27.png>
</file>

<file path=ppt/media/image28.png>
</file>

<file path=ppt/media/image29.sv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ED2950FC-64C0-50D7-5101-884A13ED2F1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CEA88831-A930-596B-0685-672024BE2711}"/>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2A3FD0A0-F4FB-BC20-358F-C4F179AA898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2D389891-233D-6282-224F-6B8EC0182D20}"/>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D61DD8-56E8-44DB-8D68-9188DEA50502}" type="datetimeFigureOut">
              <a:rPr lang="en-US" smtClean="0"/>
              <a:pPr/>
              <a:t>3/4/2024</a:t>
            </a:fld>
            <a:endParaRPr lang="en-US"/>
          </a:p>
        </p:txBody>
      </p:sp>
      <p:sp>
        <p:nvSpPr>
          <p:cNvPr id="12" name="Notes Placeholder 11">
            <a:extLst>
              <a:ext uri="{FF2B5EF4-FFF2-40B4-BE49-F238E27FC236}">
                <a16:creationId xmlns:a16="http://schemas.microsoft.com/office/drawing/2014/main" id="{F2A2D99A-04B6-3AD9-B6DA-EEE29FB0DDFD}"/>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AEF4F81C-C1F0-7738-A271-96AF417D7F89}"/>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84C781-2765-427A-A960-385CE0D0CAB9}" type="slidenum">
              <a:rPr lang="en-US" smtClean="0"/>
              <a:pPr/>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pPr/>
              <a:t>1</a:t>
            </a:fld>
            <a:endParaRPr lang="en-US" altLang="zh-CN" noProof="0" dirty="0"/>
          </a:p>
        </p:txBody>
      </p:sp>
    </p:spTree>
    <p:extLst>
      <p:ext uri="{BB962C8B-B14F-4D97-AF65-F5344CB8AC3E}">
        <p14:creationId xmlns:p14="http://schemas.microsoft.com/office/powerpoint/2010/main" val="20147970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10</a:t>
            </a:fld>
            <a:endParaRPr lang="en-US" altLang="zh-CN" dirty="0"/>
          </a:p>
        </p:txBody>
      </p:sp>
    </p:spTree>
    <p:extLst>
      <p:ext uri="{BB962C8B-B14F-4D97-AF65-F5344CB8AC3E}">
        <p14:creationId xmlns:p14="http://schemas.microsoft.com/office/powerpoint/2010/main" val="6398177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11</a:t>
            </a:fld>
            <a:endParaRPr lang="en-US" altLang="zh-CN" dirty="0"/>
          </a:p>
        </p:txBody>
      </p:sp>
    </p:spTree>
    <p:extLst>
      <p:ext uri="{BB962C8B-B14F-4D97-AF65-F5344CB8AC3E}">
        <p14:creationId xmlns:p14="http://schemas.microsoft.com/office/powerpoint/2010/main" val="27407125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12</a:t>
            </a:fld>
            <a:endParaRPr lang="en-US" altLang="zh-CN" dirty="0"/>
          </a:p>
        </p:txBody>
      </p:sp>
    </p:spTree>
    <p:extLst>
      <p:ext uri="{BB962C8B-B14F-4D97-AF65-F5344CB8AC3E}">
        <p14:creationId xmlns:p14="http://schemas.microsoft.com/office/powerpoint/2010/main" val="3791083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pPr/>
              <a:t>14</a:t>
            </a:fld>
            <a:endParaRPr lang="en-US" altLang="zh-CN" noProof="0" dirty="0"/>
          </a:p>
        </p:txBody>
      </p:sp>
    </p:spTree>
    <p:extLst>
      <p:ext uri="{BB962C8B-B14F-4D97-AF65-F5344CB8AC3E}">
        <p14:creationId xmlns:p14="http://schemas.microsoft.com/office/powerpoint/2010/main" val="8909866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pPr/>
              <a:t>15</a:t>
            </a:fld>
            <a:endParaRPr lang="en-US" altLang="zh-CN" noProof="0" dirty="0"/>
          </a:p>
        </p:txBody>
      </p:sp>
    </p:spTree>
    <p:extLst>
      <p:ext uri="{BB962C8B-B14F-4D97-AF65-F5344CB8AC3E}">
        <p14:creationId xmlns:p14="http://schemas.microsoft.com/office/powerpoint/2010/main" val="22960023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pPr/>
              <a:t>16</a:t>
            </a:fld>
            <a:endParaRPr lang="en-US" altLang="zh-CN" noProof="0" dirty="0"/>
          </a:p>
        </p:txBody>
      </p:sp>
    </p:spTree>
    <p:extLst>
      <p:ext uri="{BB962C8B-B14F-4D97-AF65-F5344CB8AC3E}">
        <p14:creationId xmlns:p14="http://schemas.microsoft.com/office/powerpoint/2010/main" val="100769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pPr/>
              <a:t>17</a:t>
            </a:fld>
            <a:endParaRPr lang="en-US" altLang="zh-CN" noProof="0" dirty="0"/>
          </a:p>
        </p:txBody>
      </p:sp>
    </p:spTree>
    <p:extLst>
      <p:ext uri="{BB962C8B-B14F-4D97-AF65-F5344CB8AC3E}">
        <p14:creationId xmlns:p14="http://schemas.microsoft.com/office/powerpoint/2010/main" val="143929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pPr/>
              <a:t>2</a:t>
            </a:fld>
            <a:endParaRPr lang="en-US" altLang="zh-CN" noProof="0" dirty="0"/>
          </a:p>
        </p:txBody>
      </p:sp>
    </p:spTree>
    <p:extLst>
      <p:ext uri="{BB962C8B-B14F-4D97-AF65-F5344CB8AC3E}">
        <p14:creationId xmlns:p14="http://schemas.microsoft.com/office/powerpoint/2010/main" val="3104157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3</a:t>
            </a:fld>
            <a:endParaRPr lang="en-US" altLang="zh-CN" dirty="0"/>
          </a:p>
        </p:txBody>
      </p:sp>
    </p:spTree>
    <p:extLst>
      <p:ext uri="{BB962C8B-B14F-4D97-AF65-F5344CB8AC3E}">
        <p14:creationId xmlns:p14="http://schemas.microsoft.com/office/powerpoint/2010/main" val="14262740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4</a:t>
            </a:fld>
            <a:endParaRPr lang="en-US" altLang="zh-CN" dirty="0"/>
          </a:p>
        </p:txBody>
      </p:sp>
    </p:spTree>
    <p:extLst>
      <p:ext uri="{BB962C8B-B14F-4D97-AF65-F5344CB8AC3E}">
        <p14:creationId xmlns:p14="http://schemas.microsoft.com/office/powerpoint/2010/main" val="2476483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5</a:t>
            </a:fld>
            <a:endParaRPr lang="en-US" altLang="zh-CN" dirty="0"/>
          </a:p>
        </p:txBody>
      </p:sp>
    </p:spTree>
    <p:extLst>
      <p:ext uri="{BB962C8B-B14F-4D97-AF65-F5344CB8AC3E}">
        <p14:creationId xmlns:p14="http://schemas.microsoft.com/office/powerpoint/2010/main" val="746963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6</a:t>
            </a:fld>
            <a:endParaRPr lang="en-US" altLang="zh-CN" dirty="0"/>
          </a:p>
        </p:txBody>
      </p:sp>
    </p:spTree>
    <p:extLst>
      <p:ext uri="{BB962C8B-B14F-4D97-AF65-F5344CB8AC3E}">
        <p14:creationId xmlns:p14="http://schemas.microsoft.com/office/powerpoint/2010/main" val="2471071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7</a:t>
            </a:fld>
            <a:endParaRPr lang="en-US" altLang="zh-CN" dirty="0"/>
          </a:p>
        </p:txBody>
      </p:sp>
    </p:spTree>
    <p:extLst>
      <p:ext uri="{BB962C8B-B14F-4D97-AF65-F5344CB8AC3E}">
        <p14:creationId xmlns:p14="http://schemas.microsoft.com/office/powerpoint/2010/main" val="1077465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8</a:t>
            </a:fld>
            <a:endParaRPr lang="en-US" altLang="zh-CN" dirty="0"/>
          </a:p>
        </p:txBody>
      </p:sp>
    </p:spTree>
    <p:extLst>
      <p:ext uri="{BB962C8B-B14F-4D97-AF65-F5344CB8AC3E}">
        <p14:creationId xmlns:p14="http://schemas.microsoft.com/office/powerpoint/2010/main" val="29903526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pPr/>
              <a:t>9</a:t>
            </a:fld>
            <a:endParaRPr lang="en-US" altLang="zh-CN" dirty="0"/>
          </a:p>
        </p:txBody>
      </p:sp>
    </p:spTree>
    <p:extLst>
      <p:ext uri="{BB962C8B-B14F-4D97-AF65-F5344CB8AC3E}">
        <p14:creationId xmlns:p14="http://schemas.microsoft.com/office/powerpoint/2010/main" val="3391322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374652456"/>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390559"/>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770279546"/>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18709725"/>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878157657"/>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81679179"/>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894886"/>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874302932"/>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dirty="0"/>
              <a:t>Click to edit Master title style</a:t>
            </a:r>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1318613456"/>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124947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0125293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260303298"/>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3690059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20322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066166384"/>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3/4/2024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337321791"/>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948022580"/>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89360198"/>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92195546"/>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3/4/2024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784457861"/>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3/4/2024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802092013"/>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3/4/2024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3474309"/>
      </p:ext>
    </p:extLst>
  </p:cSld>
  <p:clrMap bg1="lt1" tx1="dk1" bg2="lt2" tx2="dk2" accent1="accent1" accent2="accent2" accent3="accent3" accent4="accent4" accent5="accent5" accent6="accent6" hlink="hlink" folHlink="folHlink"/>
  <p:sldLayoutIdLst>
    <p:sldLayoutId id="2147484809" r:id="rId1"/>
    <p:sldLayoutId id="2147484810" r:id="rId2"/>
    <p:sldLayoutId id="2147484811" r:id="rId3"/>
    <p:sldLayoutId id="2147484812" r:id="rId4"/>
    <p:sldLayoutId id="2147484813" r:id="rId5"/>
    <p:sldLayoutId id="2147484814" r:id="rId6"/>
    <p:sldLayoutId id="2147484815" r:id="rId7"/>
    <p:sldLayoutId id="2147484816" r:id="rId8"/>
    <p:sldLayoutId id="2147484817" r:id="rId9"/>
    <p:sldLayoutId id="2147484818" r:id="rId10"/>
    <p:sldLayoutId id="2147484819" r:id="rId11"/>
    <p:sldLayoutId id="2147484820" r:id="rId12"/>
    <p:sldLayoutId id="2147484821" r:id="rId13"/>
    <p:sldLayoutId id="2147484822" r:id="rId14"/>
    <p:sldLayoutId id="2147484823" r:id="rId15"/>
    <p:sldLayoutId id="2147484824" r:id="rId16"/>
    <p:sldLayoutId id="2147484825" r:id="rId17"/>
    <p:sldLayoutId id="2147484826" r:id="rId18"/>
    <p:sldLayoutId id="2147484827" r:id="rId19"/>
    <p:sldLayoutId id="2147484828" r:id="rId20"/>
    <p:sldLayoutId id="2147484829" r:id="rId21"/>
    <p:sldLayoutId id="2147483652" r:id="rId22"/>
    <p:sldLayoutId id="2147483654" r:id="rId23"/>
    <p:sldLayoutId id="2147483658" r:id="rId24"/>
    <p:sldLayoutId id="2147483659" r:id="rId25"/>
    <p:sldLayoutId id="2147483668" r:id="rId26"/>
    <p:sldLayoutId id="2147483661" r:id="rId27"/>
    <p:sldLayoutId id="2147483662" r:id="rId28"/>
    <p:sldLayoutId id="2147483663" r:id="rId29"/>
  </p:sldLayoutIdLs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19.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3.jfif"/><Relationship Id="rId7" Type="http://schemas.openxmlformats.org/officeDocument/2006/relationships/hyperlink" Target="https://data.virginia.gov/dataset/county-fiscal-stress-2021" TargetMode="External"/><Relationship Id="rId12" Type="http://schemas.openxmlformats.org/officeDocument/2006/relationships/image" Target="../media/image29.svg"/><Relationship Id="rId2" Type="http://schemas.openxmlformats.org/officeDocument/2006/relationships/notesSlide" Target="../notesSlides/notesSlide16.xml"/><Relationship Id="rId1" Type="http://schemas.openxmlformats.org/officeDocument/2006/relationships/slideLayout" Target="../slideLayouts/slideLayout21.xml"/><Relationship Id="rId6" Type="http://schemas.openxmlformats.org/officeDocument/2006/relationships/hyperlink" Target="https://data.virginia.gov/Transportation/Open-View-VA-Department-of-Transportation-Crash-Data/q3i7-ztj9/about_data" TargetMode="External"/><Relationship Id="rId11" Type="http://schemas.openxmlformats.org/officeDocument/2006/relationships/image" Target="../media/image28.png"/><Relationship Id="rId5" Type="http://schemas.openxmlformats.org/officeDocument/2006/relationships/image" Target="../media/image25.svg"/><Relationship Id="rId10" Type="http://schemas.openxmlformats.org/officeDocument/2006/relationships/image" Target="../media/image18.png"/><Relationship Id="rId4" Type="http://schemas.openxmlformats.org/officeDocument/2006/relationships/image" Target="../media/image24.png"/><Relationship Id="rId9"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888604" y="455590"/>
            <a:ext cx="8385399" cy="2007391"/>
          </a:xfrm>
          <a:noFill/>
          <a:effectLst>
            <a:softEdge rad="139700"/>
          </a:effectLst>
        </p:spPr>
        <p:txBody>
          <a:bodyPr vert="horz" lIns="91440" tIns="45720" rIns="91440" bIns="45720" rtlCol="0" anchor="b">
            <a:normAutofit/>
          </a:bodyPr>
          <a:lstStyle/>
          <a:p>
            <a:pPr>
              <a:lnSpc>
                <a:spcPct val="90000"/>
              </a:lnSpc>
            </a:pPr>
            <a:r>
              <a:rPr lang="en-US" sz="4600" b="1" i="1" kern="1200" dirty="0">
                <a:solidFill>
                  <a:schemeClr val="accent2">
                    <a:lumMod val="50000"/>
                  </a:schemeClr>
                </a:solidFill>
                <a:effectLst/>
                <a:latin typeface="+mj-lt"/>
                <a:ea typeface="+mj-ea"/>
                <a:cs typeface="+mj-cs"/>
              </a:rPr>
              <a:t> The State of  Virginia  Vehicle </a:t>
            </a:r>
            <a:r>
              <a:rPr lang="en-US" sz="4600" b="1" i="1" kern="1200" dirty="0">
                <a:solidFill>
                  <a:schemeClr val="accent2">
                    <a:lumMod val="50000"/>
                  </a:schemeClr>
                </a:solidFill>
                <a:latin typeface="+mj-lt"/>
                <a:ea typeface="+mj-ea"/>
                <a:cs typeface="+mj-cs"/>
              </a:rPr>
              <a:t>C</a:t>
            </a:r>
            <a:r>
              <a:rPr lang="en-US" sz="4600" b="1" i="1" kern="1200" dirty="0">
                <a:solidFill>
                  <a:schemeClr val="accent2">
                    <a:lumMod val="50000"/>
                  </a:schemeClr>
                </a:solidFill>
                <a:effectLst/>
                <a:latin typeface="+mj-lt"/>
                <a:ea typeface="+mj-ea"/>
                <a:cs typeface="+mj-cs"/>
              </a:rPr>
              <a:t>rash Data Analysis From Year </a:t>
            </a:r>
            <a:r>
              <a:rPr lang="en-US" sz="4600" b="1" i="1" kern="1200" dirty="0">
                <a:solidFill>
                  <a:srgbClr val="C95B3A"/>
                </a:solidFill>
                <a:effectLst/>
                <a:latin typeface="+mj-lt"/>
                <a:ea typeface="+mj-ea"/>
                <a:cs typeface="+mj-cs"/>
              </a:rPr>
              <a:t>2020</a:t>
            </a:r>
            <a:r>
              <a:rPr lang="en-US" sz="4600" b="1" i="1" kern="1200" dirty="0">
                <a:solidFill>
                  <a:schemeClr val="accent2">
                    <a:lumMod val="50000"/>
                  </a:schemeClr>
                </a:solidFill>
                <a:effectLst/>
                <a:latin typeface="+mj-lt"/>
                <a:ea typeface="+mj-ea"/>
                <a:cs typeface="+mj-cs"/>
              </a:rPr>
              <a:t> to </a:t>
            </a:r>
            <a:r>
              <a:rPr lang="en-US" sz="4600" b="1" i="1" kern="1200" dirty="0">
                <a:solidFill>
                  <a:srgbClr val="C95B3A"/>
                </a:solidFill>
                <a:effectLst/>
                <a:latin typeface="+mj-lt"/>
                <a:ea typeface="+mj-ea"/>
                <a:cs typeface="+mj-cs"/>
              </a:rPr>
              <a:t>2022</a:t>
            </a:r>
            <a:endParaRPr lang="en-US" sz="4600" b="1" kern="1200" dirty="0">
              <a:solidFill>
                <a:srgbClr val="C95B3A"/>
              </a:solidFill>
              <a:latin typeface="+mj-lt"/>
              <a:ea typeface="+mj-ea"/>
              <a:cs typeface="+mj-cs"/>
            </a:endParaRP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750070" y="5531368"/>
            <a:ext cx="4299666" cy="871042"/>
          </a:xfrm>
        </p:spPr>
        <p:txBody>
          <a:bodyPr vert="horz" lIns="91440" tIns="45720" rIns="91440" bIns="45720" rtlCol="0" anchor="t">
            <a:normAutofit/>
          </a:bodyPr>
          <a:lstStyle/>
          <a:p>
            <a:r>
              <a:rPr lang="en-US" i="1" dirty="0">
                <a:solidFill>
                  <a:schemeClr val="tx1">
                    <a:lumMod val="50000"/>
                    <a:lumOff val="50000"/>
                  </a:schemeClr>
                </a:solidFill>
              </a:rPr>
              <a:t>By Selamawit </a:t>
            </a:r>
            <a:r>
              <a:rPr lang="en-US" i="1" dirty="0" err="1">
                <a:solidFill>
                  <a:schemeClr val="tx1">
                    <a:lumMod val="50000"/>
                    <a:lumOff val="50000"/>
                  </a:schemeClr>
                </a:solidFill>
              </a:rPr>
              <a:t>Mekonnen</a:t>
            </a:r>
            <a:endParaRPr lang="en-US" i="1" dirty="0">
              <a:solidFill>
                <a:schemeClr val="tx1">
                  <a:lumMod val="50000"/>
                  <a:lumOff val="50000"/>
                </a:schemeClr>
              </a:solidFill>
            </a:endParaRPr>
          </a:p>
          <a:p>
            <a:r>
              <a:rPr lang="en-US" i="1" dirty="0">
                <a:solidFill>
                  <a:schemeClr val="tx1">
                    <a:lumMod val="50000"/>
                    <a:lumOff val="50000"/>
                  </a:schemeClr>
                </a:solidFill>
              </a:rPr>
              <a:t>2024</a:t>
            </a:r>
          </a:p>
        </p:txBody>
      </p:sp>
      <p:pic>
        <p:nvPicPr>
          <p:cNvPr id="25" name="Picture 24" descr="A close-up of cars on a road&#10;&#10;Description automatically generated">
            <a:extLst>
              <a:ext uri="{FF2B5EF4-FFF2-40B4-BE49-F238E27FC236}">
                <a16:creationId xmlns:a16="http://schemas.microsoft.com/office/drawing/2014/main" id="{9090635A-4A17-57F3-970F-7C7E408304D1}"/>
              </a:ext>
            </a:extLst>
          </p:cNvPr>
          <p:cNvPicPr>
            <a:picLocks noChangeAspect="1"/>
          </p:cNvPicPr>
          <p:nvPr/>
        </p:nvPicPr>
        <p:blipFill>
          <a:blip r:embed="rId3"/>
          <a:stretch>
            <a:fillRect/>
          </a:stretch>
        </p:blipFill>
        <p:spPr>
          <a:xfrm>
            <a:off x="5755571" y="3003349"/>
            <a:ext cx="3765692" cy="2505896"/>
          </a:xfrm>
          <a:prstGeom prst="rect">
            <a:avLst/>
          </a:prstGeo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446CC6CC-33D7-4181-9969-72896FDB1901}"/>
              </a:ext>
            </a:extLst>
          </p:cNvPr>
          <p:cNvSpPr>
            <a:spLocks noGrp="1"/>
          </p:cNvSpPr>
          <p:nvPr>
            <p:ph type="title"/>
          </p:nvPr>
        </p:nvSpPr>
        <p:spPr>
          <a:xfrm>
            <a:off x="100558" y="161416"/>
            <a:ext cx="9282592" cy="515815"/>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76200"/>
          </a:effectLst>
        </p:spPr>
        <p:txBody>
          <a:bodyPr vert="horz" lIns="91440" tIns="45720" rIns="91440" bIns="45720" rtlCol="0" anchor="t">
            <a:noAutofit/>
          </a:bodyPr>
          <a:lstStyle/>
          <a:p>
            <a:pPr algn="l"/>
            <a:r>
              <a:rPr lang="en-US" sz="2400" dirty="0">
                <a:effectLst/>
                <a:latin typeface="Abadi" panose="020B0604020104020204" pitchFamily="34" charset="0"/>
              </a:rPr>
              <a:t>What are the primary contributing factors to crashes in Virginia?</a:t>
            </a:r>
            <a:endParaRPr lang="en-US" sz="2400" dirty="0">
              <a:latin typeface="Abadi" panose="020B0604020104020204" pitchFamily="34" charset="0"/>
            </a:endParaRPr>
          </a:p>
        </p:txBody>
      </p:sp>
      <p:sp>
        <p:nvSpPr>
          <p:cNvPr id="6" name="Footer Placeholder 5">
            <a:extLst>
              <a:ext uri="{FF2B5EF4-FFF2-40B4-BE49-F238E27FC236}">
                <a16:creationId xmlns:a16="http://schemas.microsoft.com/office/drawing/2014/main" id="{0FAB8CE6-4705-57FA-7F0F-F4A5C574996B}"/>
              </a:ext>
            </a:extLst>
          </p:cNvPr>
          <p:cNvSpPr>
            <a:spLocks noGrp="1"/>
          </p:cNvSpPr>
          <p:nvPr>
            <p:ph type="ftr" sz="quarter" idx="58"/>
          </p:nvPr>
        </p:nvSpPr>
        <p:spPr/>
        <p:txBody>
          <a:bodyPr vert="horz" lIns="91440" tIns="45720" rIns="91440" bIns="45720" rtlCol="0" anchor="ctr">
            <a:normAutofit/>
          </a:bodyPr>
          <a:lstStyle/>
          <a:p>
            <a:pPr defTabSz="914400">
              <a:spcAft>
                <a:spcPts val="600"/>
              </a:spcAft>
            </a:pPr>
            <a:r>
              <a:rPr lang="en-US" kern="1200">
                <a:solidFill>
                  <a:schemeClr val="tx1">
                    <a:tint val="75000"/>
                  </a:schemeClr>
                </a:solidFill>
                <a:latin typeface="+mn-lt"/>
                <a:ea typeface="+mn-ea"/>
                <a:cs typeface="+mn-cs"/>
              </a:rPr>
              <a:t>Factors</a:t>
            </a: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p:txBody>
          <a:bodyPr vert="horz" lIns="91440" tIns="45720" rIns="91440" bIns="45720" rtlCol="0" anchor="ctr">
            <a:normAutofit/>
          </a:bodyPr>
          <a:lstStyle/>
          <a:p>
            <a:pPr defTabSz="914400">
              <a:spcAft>
                <a:spcPts val="600"/>
              </a:spcAft>
            </a:pPr>
            <a:fld id="{47FEACEE-25B4-4A2D-B147-27296E36371D}" type="slidenum">
              <a:rPr lang="en-US" altLang="zh-CN">
                <a:solidFill>
                  <a:schemeClr val="accent1"/>
                </a:solidFill>
              </a:rPr>
              <a:pPr defTabSz="914400">
                <a:spcAft>
                  <a:spcPts val="600"/>
                </a:spcAft>
              </a:pPr>
              <a:t>10</a:t>
            </a:fld>
            <a:endParaRPr lang="en-US" altLang="zh-CN">
              <a:solidFill>
                <a:schemeClr val="accent1"/>
              </a:solidFill>
            </a:endParaRPr>
          </a:p>
        </p:txBody>
      </p:sp>
      <p:sp>
        <p:nvSpPr>
          <p:cNvPr id="12" name="TextBox 11">
            <a:extLst>
              <a:ext uri="{FF2B5EF4-FFF2-40B4-BE49-F238E27FC236}">
                <a16:creationId xmlns:a16="http://schemas.microsoft.com/office/drawing/2014/main" id="{428B4DA9-EC9B-633E-31B7-CE58462697C5}"/>
              </a:ext>
            </a:extLst>
          </p:cNvPr>
          <p:cNvSpPr txBox="1"/>
          <p:nvPr/>
        </p:nvSpPr>
        <p:spPr>
          <a:xfrm>
            <a:off x="8179834" y="1165123"/>
            <a:ext cx="4012166" cy="436482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38100"/>
          </a:effectLst>
        </p:spPr>
        <p:txBody>
          <a:bodyPr vert="horz" lIns="91440" tIns="45720" rIns="91440" bIns="45720" rtlCol="0">
            <a:normAutofit fontScale="92500" lnSpcReduction="10000"/>
          </a:bodyPr>
          <a:lstStyle/>
          <a:p>
            <a:pPr>
              <a:lnSpc>
                <a:spcPct val="90000"/>
              </a:lnSpc>
              <a:spcBef>
                <a:spcPts val="1000"/>
              </a:spcBef>
              <a:buClr>
                <a:schemeClr val="accent1"/>
              </a:buClr>
              <a:buSzPct val="80000"/>
              <a:buFont typeface="Wingdings 3" charset="2"/>
              <a:buChar char=""/>
            </a:pPr>
            <a:r>
              <a:rPr lang="en-US" sz="1900" dirty="0">
                <a:solidFill>
                  <a:schemeClr val="tx1">
                    <a:lumMod val="75000"/>
                    <a:lumOff val="25000"/>
                  </a:schemeClr>
                </a:solidFill>
              </a:rPr>
              <a:t> </a:t>
            </a:r>
            <a:r>
              <a:rPr lang="en-US" sz="1900" b="0" i="0" u="none" strike="noStrike" dirty="0">
                <a:solidFill>
                  <a:schemeClr val="tx1">
                    <a:lumMod val="75000"/>
                    <a:lumOff val="25000"/>
                  </a:schemeClr>
                </a:solidFill>
              </a:rPr>
              <a:t>Among these factors the highest percent of crashes</a:t>
            </a:r>
            <a:r>
              <a:rPr lang="en-US" sz="1900" b="0" dirty="0">
                <a:solidFill>
                  <a:schemeClr val="tx1">
                    <a:lumMod val="75000"/>
                    <a:lumOff val="25000"/>
                  </a:schemeClr>
                </a:solidFill>
              </a:rPr>
              <a:t> is attributed to </a:t>
            </a:r>
            <a:r>
              <a:rPr lang="en-US" sz="1900" dirty="0">
                <a:solidFill>
                  <a:srgbClr val="D84400"/>
                </a:solidFill>
              </a:rPr>
              <a:t>speeding</a:t>
            </a:r>
            <a:r>
              <a:rPr lang="en-US" sz="1900" b="0" dirty="0">
                <a:solidFill>
                  <a:schemeClr val="tx1">
                    <a:lumMod val="75000"/>
                    <a:lumOff val="25000"/>
                  </a:schemeClr>
                </a:solidFill>
              </a:rPr>
              <a:t>, followed by </a:t>
            </a:r>
            <a:r>
              <a:rPr lang="en-US" sz="1900" b="0" dirty="0">
                <a:solidFill>
                  <a:srgbClr val="D84400"/>
                </a:solidFill>
              </a:rPr>
              <a:t>distracted driving</a:t>
            </a:r>
            <a:r>
              <a:rPr lang="en-US" sz="1900" b="0" dirty="0">
                <a:solidFill>
                  <a:schemeClr val="tx1">
                    <a:lumMod val="75000"/>
                    <a:lumOff val="25000"/>
                  </a:schemeClr>
                </a:solidFill>
              </a:rPr>
              <a:t> and </a:t>
            </a:r>
            <a:r>
              <a:rPr lang="en-US" sz="1900" b="0" dirty="0"/>
              <a:t>with</a:t>
            </a:r>
            <a:r>
              <a:rPr lang="en-US" sz="1900" b="0" dirty="0">
                <a:solidFill>
                  <a:srgbClr val="D84400"/>
                </a:solidFill>
              </a:rPr>
              <a:t> large truck</a:t>
            </a:r>
            <a:r>
              <a:rPr lang="en-US" sz="1900" b="0" dirty="0">
                <a:solidFill>
                  <a:schemeClr val="tx1">
                    <a:lumMod val="75000"/>
                    <a:lumOff val="25000"/>
                  </a:schemeClr>
                </a:solidFill>
              </a:rPr>
              <a:t>.</a:t>
            </a:r>
            <a:endParaRPr lang="en-US" sz="190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r>
              <a:rPr lang="en-US" sz="1900" b="0" dirty="0">
                <a:solidFill>
                  <a:schemeClr val="tx1">
                    <a:lumMod val="75000"/>
                    <a:lumOff val="25000"/>
                  </a:schemeClr>
                </a:solidFill>
              </a:rPr>
              <a:t> This suggest that drivers driving traveling  at high speeds are more likely to lose control  or have less time to react to road conditions or action of other drivers, leading to a higher incidence of crashes. </a:t>
            </a:r>
          </a:p>
          <a:p>
            <a:pPr>
              <a:lnSpc>
                <a:spcPct val="90000"/>
              </a:lnSpc>
              <a:spcBef>
                <a:spcPts val="1000"/>
              </a:spcBef>
              <a:buClr>
                <a:schemeClr val="accent1"/>
              </a:buClr>
              <a:buSzPct val="80000"/>
              <a:buFont typeface="Wingdings 3" charset="2"/>
              <a:buChar char=""/>
            </a:pPr>
            <a:r>
              <a:rPr lang="en-US" sz="1900" b="0" dirty="0">
                <a:solidFill>
                  <a:schemeClr val="tx1">
                    <a:lumMod val="75000"/>
                    <a:lumOff val="25000"/>
                  </a:schemeClr>
                </a:solidFill>
              </a:rPr>
              <a:t> Distracted driving, which can include texting, using a phone, adjusting the radio ,or other activities that take the drivers attention away from the road, it also a significant contributor to accidents.</a:t>
            </a:r>
            <a:endParaRPr lang="en-US" sz="1900" b="0" i="0" u="none" strike="noStrike" baseline="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600" b="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600" b="0" i="0" u="none" strike="noStrike" baseline="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600" b="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600" b="0" i="0" u="none" strike="noStrike" baseline="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600" b="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600" b="0" i="0" u="none" strike="noStrike" baseline="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600" b="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600" b="0" i="0" u="none" strike="noStrike" baseline="0" dirty="0">
              <a:solidFill>
                <a:schemeClr val="tx1">
                  <a:lumMod val="75000"/>
                  <a:lumOff val="25000"/>
                </a:schemeClr>
              </a:solidFill>
            </a:endParaRPr>
          </a:p>
          <a:p>
            <a:pPr marL="0" indent="0">
              <a:lnSpc>
                <a:spcPct val="90000"/>
              </a:lnSpc>
              <a:spcBef>
                <a:spcPts val="1000"/>
              </a:spcBef>
              <a:buClr>
                <a:schemeClr val="accent1"/>
              </a:buClr>
              <a:buSzPct val="80000"/>
              <a:buFont typeface="Wingdings 3" charset="2"/>
              <a:buChar char=""/>
            </a:pPr>
            <a:endParaRPr lang="en-US" sz="1600" dirty="0">
              <a:solidFill>
                <a:schemeClr val="tx1">
                  <a:lumMod val="75000"/>
                  <a:lumOff val="25000"/>
                </a:schemeClr>
              </a:solidFill>
            </a:endParaRPr>
          </a:p>
        </p:txBody>
      </p:sp>
      <p:sp>
        <p:nvSpPr>
          <p:cNvPr id="48" name="Text Placeholder 2">
            <a:extLst>
              <a:ext uri="{FF2B5EF4-FFF2-40B4-BE49-F238E27FC236}">
                <a16:creationId xmlns:a16="http://schemas.microsoft.com/office/drawing/2014/main" id="{8308CA6C-47C5-8918-6AFB-79255B482EB4}"/>
              </a:ext>
            </a:extLst>
          </p:cNvPr>
          <p:cNvSpPr txBox="1">
            <a:spLocks/>
          </p:cNvSpPr>
          <p:nvPr/>
        </p:nvSpPr>
        <p:spPr>
          <a:xfrm>
            <a:off x="8640417" y="3933764"/>
            <a:ext cx="3207627" cy="1324805"/>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3" name="Picture 2" descr="A graph of a crash">
            <a:extLst>
              <a:ext uri="{FF2B5EF4-FFF2-40B4-BE49-F238E27FC236}">
                <a16:creationId xmlns:a16="http://schemas.microsoft.com/office/drawing/2014/main" id="{919E1427-B9C0-D052-4627-E1F55F111906}"/>
              </a:ext>
            </a:extLst>
          </p:cNvPr>
          <p:cNvPicPr>
            <a:picLocks noChangeAspect="1"/>
          </p:cNvPicPr>
          <p:nvPr/>
        </p:nvPicPr>
        <p:blipFill>
          <a:blip r:embed="rId3"/>
          <a:stretch>
            <a:fillRect/>
          </a:stretch>
        </p:blipFill>
        <p:spPr>
          <a:xfrm>
            <a:off x="214253" y="828953"/>
            <a:ext cx="7223774" cy="5394971"/>
          </a:xfrm>
          <a:prstGeom prst="rect">
            <a:avLst/>
          </a:prstGeom>
        </p:spPr>
      </p:pic>
    </p:spTree>
    <p:extLst>
      <p:ext uri="{BB962C8B-B14F-4D97-AF65-F5344CB8AC3E}">
        <p14:creationId xmlns:p14="http://schemas.microsoft.com/office/powerpoint/2010/main" val="63751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1B5377-E600-CDA0-BDC3-E3AD15D620A8}"/>
              </a:ext>
            </a:extLst>
          </p:cNvPr>
          <p:cNvSpPr>
            <a:spLocks noGrp="1"/>
          </p:cNvSpPr>
          <p:nvPr>
            <p:ph type="title"/>
          </p:nvPr>
        </p:nvSpPr>
        <p:spPr>
          <a:xfrm>
            <a:off x="343956" y="182562"/>
            <a:ext cx="7351072" cy="380146"/>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50800"/>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Autofit/>
          </a:bodyPr>
          <a:lstStyle/>
          <a:p>
            <a:pPr algn="l">
              <a:lnSpc>
                <a:spcPct val="90000"/>
              </a:lnSpc>
            </a:pPr>
            <a:r>
              <a:rPr lang="en-US" sz="2400" dirty="0">
                <a:latin typeface="Abadi" panose="020B0604020104020204" pitchFamily="34" charset="0"/>
              </a:rPr>
              <a:t>Weather Related Type Crash by Area type</a:t>
            </a: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p:txBody>
          <a:bodyPr vert="horz" lIns="91440" tIns="45720" rIns="91440" bIns="45720" rtlCol="0" anchor="ctr">
            <a:normAutofit/>
          </a:bodyPr>
          <a:lstStyle/>
          <a:p>
            <a:pPr defTabSz="914400">
              <a:spcAft>
                <a:spcPts val="600"/>
              </a:spcAft>
            </a:pPr>
            <a:fld id="{47FEACEE-25B4-4A2D-B147-27296E36371D}" type="slidenum">
              <a:rPr lang="en-US" altLang="zh-CN" smtClean="0">
                <a:solidFill>
                  <a:schemeClr val="accent1"/>
                </a:solidFill>
              </a:rPr>
              <a:pPr defTabSz="914400">
                <a:spcAft>
                  <a:spcPts val="600"/>
                </a:spcAft>
              </a:pPr>
              <a:t>11</a:t>
            </a:fld>
            <a:endParaRPr lang="en-US" altLang="zh-CN">
              <a:solidFill>
                <a:schemeClr val="accent1"/>
              </a:solidFill>
            </a:endParaRPr>
          </a:p>
        </p:txBody>
      </p:sp>
      <p:sp>
        <p:nvSpPr>
          <p:cNvPr id="45" name="Text Placeholder 2">
            <a:extLst>
              <a:ext uri="{FF2B5EF4-FFF2-40B4-BE49-F238E27FC236}">
                <a16:creationId xmlns:a16="http://schemas.microsoft.com/office/drawing/2014/main" id="{35FB1A24-4444-21CE-C4EB-FFE5D0094CC0}"/>
              </a:ext>
            </a:extLst>
          </p:cNvPr>
          <p:cNvSpPr txBox="1">
            <a:spLocks/>
          </p:cNvSpPr>
          <p:nvPr/>
        </p:nvSpPr>
        <p:spPr>
          <a:xfrm>
            <a:off x="4253948" y="5092419"/>
            <a:ext cx="3035583" cy="1400456"/>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48" name="Text Placeholder 2">
            <a:extLst>
              <a:ext uri="{FF2B5EF4-FFF2-40B4-BE49-F238E27FC236}">
                <a16:creationId xmlns:a16="http://schemas.microsoft.com/office/drawing/2014/main" id="{8308CA6C-47C5-8918-6AFB-79255B482EB4}"/>
              </a:ext>
            </a:extLst>
          </p:cNvPr>
          <p:cNvSpPr txBox="1">
            <a:spLocks/>
          </p:cNvSpPr>
          <p:nvPr/>
        </p:nvSpPr>
        <p:spPr>
          <a:xfrm>
            <a:off x="8640417" y="3933764"/>
            <a:ext cx="3207627" cy="1324805"/>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9" name="Picture 8" descr="A graph of a crash&#10;&#10;Description automatically generated with medium confidence">
            <a:extLst>
              <a:ext uri="{FF2B5EF4-FFF2-40B4-BE49-F238E27FC236}">
                <a16:creationId xmlns:a16="http://schemas.microsoft.com/office/drawing/2014/main" id="{53927871-B117-446A-7CA5-E3884120CF75}"/>
              </a:ext>
            </a:extLst>
          </p:cNvPr>
          <p:cNvPicPr>
            <a:picLocks noChangeAspect="1"/>
          </p:cNvPicPr>
          <p:nvPr/>
        </p:nvPicPr>
        <p:blipFill>
          <a:blip r:embed="rId3"/>
          <a:stretch>
            <a:fillRect/>
          </a:stretch>
        </p:blipFill>
        <p:spPr>
          <a:xfrm>
            <a:off x="479" y="990300"/>
            <a:ext cx="8131384" cy="4994146"/>
          </a:xfrm>
          <a:prstGeom prst="rect">
            <a:avLst/>
          </a:prstGeom>
        </p:spPr>
      </p:pic>
      <p:pic>
        <p:nvPicPr>
          <p:cNvPr id="3" name="Picture 2" descr="A graph with a green square">
            <a:extLst>
              <a:ext uri="{FF2B5EF4-FFF2-40B4-BE49-F238E27FC236}">
                <a16:creationId xmlns:a16="http://schemas.microsoft.com/office/drawing/2014/main" id="{88E0544E-710B-B0E2-A1C2-BDF51F68FF8B}"/>
              </a:ext>
            </a:extLst>
          </p:cNvPr>
          <p:cNvPicPr>
            <a:picLocks noChangeAspect="1"/>
          </p:cNvPicPr>
          <p:nvPr/>
        </p:nvPicPr>
        <p:blipFill>
          <a:blip r:embed="rId4"/>
          <a:stretch>
            <a:fillRect/>
          </a:stretch>
        </p:blipFill>
        <p:spPr>
          <a:xfrm>
            <a:off x="6682982" y="2377942"/>
            <a:ext cx="5508539" cy="4438738"/>
          </a:xfrm>
          <a:prstGeom prst="rect">
            <a:avLst/>
          </a:prstGeom>
        </p:spPr>
      </p:pic>
      <p:sp>
        <p:nvSpPr>
          <p:cNvPr id="11" name="Rectangle 10">
            <a:extLst>
              <a:ext uri="{FF2B5EF4-FFF2-40B4-BE49-F238E27FC236}">
                <a16:creationId xmlns:a16="http://schemas.microsoft.com/office/drawing/2014/main" id="{72FA06EA-2D72-9A97-EB0D-7C9E038D58D8}"/>
              </a:ext>
            </a:extLst>
          </p:cNvPr>
          <p:cNvSpPr/>
          <p:nvPr/>
        </p:nvSpPr>
        <p:spPr>
          <a:xfrm>
            <a:off x="8131384" y="873554"/>
            <a:ext cx="4060137" cy="1378343"/>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38100"/>
          </a:effectLst>
        </p:spPr>
        <p:style>
          <a:lnRef idx="2">
            <a:schemeClr val="accent6"/>
          </a:lnRef>
          <a:fillRef idx="1">
            <a:schemeClr val="lt1"/>
          </a:fillRef>
          <a:effectRef idx="0">
            <a:schemeClr val="accent6"/>
          </a:effectRef>
          <a:fontRef idx="minor">
            <a:schemeClr val="dk1"/>
          </a:fontRef>
        </p:style>
        <p:txBody>
          <a:bodyPr rtlCol="0" anchor="ctr"/>
          <a:lstStyle/>
          <a:p>
            <a:r>
              <a:rPr lang="en-US" dirty="0">
                <a:solidFill>
                  <a:schemeClr val="accent2">
                    <a:lumMod val="50000"/>
                  </a:schemeClr>
                </a:solidFill>
              </a:rPr>
              <a:t>The plot indicates both urban and rural areas in Virginia experience a notable number of crashes due to adverse weather conditions, specifically in </a:t>
            </a:r>
            <a:r>
              <a:rPr lang="en-US" dirty="0">
                <a:solidFill>
                  <a:srgbClr val="D84400"/>
                </a:solidFill>
              </a:rPr>
              <a:t>snow and rain</a:t>
            </a:r>
            <a:r>
              <a:rPr lang="en-US" dirty="0">
                <a:solidFill>
                  <a:schemeClr val="accent2">
                    <a:lumMod val="50000"/>
                  </a:schemeClr>
                </a:solidFill>
              </a:rPr>
              <a:t>.</a:t>
            </a:r>
          </a:p>
        </p:txBody>
      </p:sp>
    </p:spTree>
    <p:extLst>
      <p:ext uri="{BB962C8B-B14F-4D97-AF65-F5344CB8AC3E}">
        <p14:creationId xmlns:p14="http://schemas.microsoft.com/office/powerpoint/2010/main" val="3439840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p:txBody>
          <a:bodyPr/>
          <a:lstStyle/>
          <a:p>
            <a:fld id="{47FEACEE-25B4-4A2D-B147-27296E36371D}" type="slidenum">
              <a:rPr lang="en-US" altLang="zh-CN" smtClean="0"/>
              <a:pPr/>
              <a:t>12</a:t>
            </a:fld>
            <a:endParaRPr lang="en-US" altLang="zh-CN" dirty="0"/>
          </a:p>
        </p:txBody>
      </p:sp>
      <p:sp>
        <p:nvSpPr>
          <p:cNvPr id="48" name="Text Placeholder 2">
            <a:extLst>
              <a:ext uri="{FF2B5EF4-FFF2-40B4-BE49-F238E27FC236}">
                <a16:creationId xmlns:a16="http://schemas.microsoft.com/office/drawing/2014/main" id="{8308CA6C-47C5-8918-6AFB-79255B482EB4}"/>
              </a:ext>
            </a:extLst>
          </p:cNvPr>
          <p:cNvSpPr txBox="1">
            <a:spLocks/>
          </p:cNvSpPr>
          <p:nvPr/>
        </p:nvSpPr>
        <p:spPr>
          <a:xfrm>
            <a:off x="8640417" y="3933764"/>
            <a:ext cx="3207627" cy="1324805"/>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5" name="Title 4">
            <a:extLst>
              <a:ext uri="{FF2B5EF4-FFF2-40B4-BE49-F238E27FC236}">
                <a16:creationId xmlns:a16="http://schemas.microsoft.com/office/drawing/2014/main" id="{620AF660-60A1-3550-4B99-41A0B2B4B461}"/>
              </a:ext>
            </a:extLst>
          </p:cNvPr>
          <p:cNvSpPr>
            <a:spLocks noGrp="1"/>
          </p:cNvSpPr>
          <p:nvPr>
            <p:ph type="title"/>
          </p:nvPr>
        </p:nvSpPr>
        <p:spPr>
          <a:xfrm>
            <a:off x="214086" y="196453"/>
            <a:ext cx="7942943" cy="914401"/>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r>
              <a:rPr lang="en-US" sz="2400" dirty="0">
                <a:solidFill>
                  <a:schemeClr val="tx2"/>
                </a:solidFill>
                <a:latin typeface="Abadi" panose="020B0604020104020204" pitchFamily="34" charset="0"/>
                <a:ea typeface="Georgia" panose="02040502050405020303" pitchFamily="18" charset="0"/>
                <a:cs typeface="Georgia" panose="02040502050405020303" pitchFamily="18" charset="0"/>
              </a:rPr>
              <a:t>W</a:t>
            </a:r>
            <a:r>
              <a:rPr lang="en-US" sz="2400" dirty="0">
                <a:solidFill>
                  <a:schemeClr val="tx2"/>
                </a:solidFill>
                <a:effectLst/>
                <a:latin typeface="Abadi" panose="020B0604020104020204" pitchFamily="34" charset="0"/>
                <a:ea typeface="Georgia" panose="02040502050405020303" pitchFamily="18" charset="0"/>
                <a:cs typeface="Georgia" panose="02040502050405020303" pitchFamily="18" charset="0"/>
              </a:rPr>
              <a:t>hat are the differences in crash pattern  based on </a:t>
            </a:r>
            <a:br>
              <a:rPr lang="en-US" sz="2400" dirty="0">
                <a:solidFill>
                  <a:schemeClr val="tx2"/>
                </a:solidFill>
                <a:effectLst/>
                <a:latin typeface="Abadi" panose="020B0604020104020204" pitchFamily="34" charset="0"/>
                <a:ea typeface="Georgia" panose="02040502050405020303" pitchFamily="18" charset="0"/>
                <a:cs typeface="Georgia" panose="02040502050405020303" pitchFamily="18" charset="0"/>
              </a:rPr>
            </a:br>
            <a:r>
              <a:rPr lang="en-US" sz="2400" dirty="0">
                <a:solidFill>
                  <a:schemeClr val="tx2"/>
                </a:solidFill>
                <a:effectLst/>
                <a:latin typeface="Abadi" panose="020B0604020104020204" pitchFamily="34" charset="0"/>
                <a:ea typeface="Georgia" panose="02040502050405020303" pitchFamily="18" charset="0"/>
                <a:cs typeface="Georgia" panose="02040502050405020303" pitchFamily="18" charset="0"/>
              </a:rPr>
              <a:t>the presence of work zones and school zones?</a:t>
            </a:r>
            <a:br>
              <a:rPr lang="en-US" sz="2400" dirty="0">
                <a:solidFill>
                  <a:schemeClr val="tx2"/>
                </a:solidFill>
                <a:effectLst/>
                <a:latin typeface="Abadi" panose="020B0604020104020204" pitchFamily="34" charset="0"/>
                <a:ea typeface="Calibri" panose="020F0502020204030204" pitchFamily="34" charset="0"/>
              </a:rPr>
            </a:br>
            <a:endParaRPr lang="en-US" sz="2400" dirty="0">
              <a:solidFill>
                <a:schemeClr val="tx2"/>
              </a:solidFill>
              <a:latin typeface="Abadi" panose="020B0604020104020204" pitchFamily="34" charset="0"/>
            </a:endParaRPr>
          </a:p>
        </p:txBody>
      </p:sp>
      <p:sp>
        <p:nvSpPr>
          <p:cNvPr id="14" name="Rectangle 13">
            <a:extLst>
              <a:ext uri="{FF2B5EF4-FFF2-40B4-BE49-F238E27FC236}">
                <a16:creationId xmlns:a16="http://schemas.microsoft.com/office/drawing/2014/main" id="{AD48D63B-7587-515C-3660-1EDEA1732DAC}"/>
              </a:ext>
            </a:extLst>
          </p:cNvPr>
          <p:cNvSpPr/>
          <p:nvPr/>
        </p:nvSpPr>
        <p:spPr>
          <a:xfrm>
            <a:off x="7358742" y="1819789"/>
            <a:ext cx="4064001" cy="211397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6"/>
          </a:lnRef>
          <a:fillRef idx="1">
            <a:schemeClr val="lt1"/>
          </a:fillRef>
          <a:effectRef idx="0">
            <a:schemeClr val="accent6"/>
          </a:effectRef>
          <a:fontRef idx="minor">
            <a:schemeClr val="dk1"/>
          </a:fontRef>
        </p:style>
        <p:txBody>
          <a:bodyPr rtlCol="0" anchor="ctr"/>
          <a:lstStyle/>
          <a:p>
            <a:pPr lvl="1"/>
            <a:r>
              <a:rPr lang="en-US" dirty="0">
                <a:solidFill>
                  <a:srgbClr val="D84400"/>
                </a:solidFill>
              </a:rPr>
              <a:t>Work zones </a:t>
            </a:r>
            <a:r>
              <a:rPr lang="en-US" dirty="0"/>
              <a:t>have more crashes </a:t>
            </a:r>
          </a:p>
          <a:p>
            <a:pPr lvl="1"/>
            <a:r>
              <a:rPr lang="en-US" dirty="0"/>
              <a:t>due to construction, </a:t>
            </a:r>
          </a:p>
          <a:p>
            <a:pPr lvl="1"/>
            <a:r>
              <a:rPr lang="en-US" dirty="0"/>
              <a:t>lane changes, and speed fluctuations, school  zone have fewer due to lower speeds and heightened caution.</a:t>
            </a:r>
          </a:p>
        </p:txBody>
      </p:sp>
      <p:pic>
        <p:nvPicPr>
          <p:cNvPr id="16" name="Picture 15" descr="A graph of a work zone&#10;&#10;Description automatically generated">
            <a:extLst>
              <a:ext uri="{FF2B5EF4-FFF2-40B4-BE49-F238E27FC236}">
                <a16:creationId xmlns:a16="http://schemas.microsoft.com/office/drawing/2014/main" id="{B2EA868E-3A11-BFBB-2953-A10C7CBB6F82}"/>
              </a:ext>
            </a:extLst>
          </p:cNvPr>
          <p:cNvPicPr>
            <a:picLocks noChangeAspect="1"/>
          </p:cNvPicPr>
          <p:nvPr/>
        </p:nvPicPr>
        <p:blipFill>
          <a:blip r:embed="rId3"/>
          <a:stretch>
            <a:fillRect/>
          </a:stretch>
        </p:blipFill>
        <p:spPr>
          <a:xfrm>
            <a:off x="214085" y="1116328"/>
            <a:ext cx="6719355" cy="5330767"/>
          </a:xfrm>
          <a:prstGeom prst="rect">
            <a:avLst/>
          </a:prstGeom>
        </p:spPr>
      </p:pic>
    </p:spTree>
    <p:extLst>
      <p:ext uri="{BB962C8B-B14F-4D97-AF65-F5344CB8AC3E}">
        <p14:creationId xmlns:p14="http://schemas.microsoft.com/office/powerpoint/2010/main" val="17917896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111A-5310-A6F5-4D6F-9146DBC0FD59}"/>
              </a:ext>
            </a:extLst>
          </p:cNvPr>
          <p:cNvSpPr>
            <a:spLocks noGrp="1"/>
          </p:cNvSpPr>
          <p:nvPr>
            <p:ph type="title"/>
          </p:nvPr>
        </p:nvSpPr>
        <p:spPr>
          <a:xfrm>
            <a:off x="7097486" y="200105"/>
            <a:ext cx="4941680" cy="808579"/>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88900"/>
          </a:effectLst>
        </p:spPr>
        <p:txBody>
          <a:bodyPr vert="horz" lIns="91440" tIns="45720" rIns="91440" bIns="45720" rtlCol="0" anchor="b">
            <a:noAutofit/>
          </a:bodyPr>
          <a:lstStyle/>
          <a:p>
            <a:pPr algn="r"/>
            <a:r>
              <a:rPr lang="en-US" sz="2400" kern="1200" dirty="0">
                <a:latin typeface="Abadi" panose="020B0604020104020204" pitchFamily="34" charset="0"/>
              </a:rPr>
              <a:t>Top ten counties with count of crashes resulting in fatality</a:t>
            </a:r>
          </a:p>
        </p:txBody>
      </p:sp>
      <p:sp>
        <p:nvSpPr>
          <p:cNvPr id="15" name="Footer Placeholder 14">
            <a:extLst>
              <a:ext uri="{FF2B5EF4-FFF2-40B4-BE49-F238E27FC236}">
                <a16:creationId xmlns:a16="http://schemas.microsoft.com/office/drawing/2014/main" id="{3057D980-9C51-F30A-6D6E-9E2EBB78D587}"/>
              </a:ext>
            </a:extLst>
          </p:cNvPr>
          <p:cNvSpPr>
            <a:spLocks noGrp="1"/>
          </p:cNvSpPr>
          <p:nvPr>
            <p:ph type="ftr" sz="quarter" idx="58"/>
          </p:nvPr>
        </p:nvSpPr>
        <p:spPr/>
        <p:txBody>
          <a:bodyPr vert="horz" lIns="91440" tIns="45720" rIns="91440" bIns="45720" rtlCol="0" anchor="ctr">
            <a:normAutofit/>
          </a:bodyPr>
          <a:lstStyle/>
          <a:p>
            <a:pPr defTabSz="914400">
              <a:spcAft>
                <a:spcPts val="600"/>
              </a:spcAft>
            </a:pPr>
            <a:r>
              <a:rPr lang="en-US" kern="1200">
                <a:solidFill>
                  <a:schemeClr val="tx1">
                    <a:tint val="75000"/>
                  </a:schemeClr>
                </a:solidFill>
                <a:latin typeface="+mn-lt"/>
                <a:ea typeface="+mn-ea"/>
                <a:cs typeface="+mn-cs"/>
              </a:rPr>
              <a:t>Top ten count</a:t>
            </a:r>
          </a:p>
        </p:txBody>
      </p:sp>
      <p:sp>
        <p:nvSpPr>
          <p:cNvPr id="16" name="Slide Number Placeholder 15">
            <a:extLst>
              <a:ext uri="{FF2B5EF4-FFF2-40B4-BE49-F238E27FC236}">
                <a16:creationId xmlns:a16="http://schemas.microsoft.com/office/drawing/2014/main" id="{042C032E-BEC9-D5D2-FD83-9E888D43D5D6}"/>
              </a:ext>
            </a:extLst>
          </p:cNvPr>
          <p:cNvSpPr>
            <a:spLocks noGrp="1"/>
          </p:cNvSpPr>
          <p:nvPr>
            <p:ph type="sldNum" sz="quarter" idx="59"/>
          </p:nvPr>
        </p:nvSpPr>
        <p:spPr/>
        <p:txBody>
          <a:bodyPr vert="horz" lIns="91440" tIns="45720" rIns="91440" bIns="45720" rtlCol="0" anchor="ctr">
            <a:normAutofit/>
          </a:bodyPr>
          <a:lstStyle/>
          <a:p>
            <a:pPr defTabSz="914400">
              <a:spcAft>
                <a:spcPts val="600"/>
              </a:spcAft>
            </a:pPr>
            <a:fld id="{47FEACEE-25B4-4A2D-B147-27296E36371D}" type="slidenum">
              <a:rPr lang="en-US" altLang="zh-CN" smtClean="0">
                <a:solidFill>
                  <a:schemeClr val="accent1"/>
                </a:solidFill>
              </a:rPr>
              <a:pPr defTabSz="914400">
                <a:spcAft>
                  <a:spcPts val="600"/>
                </a:spcAft>
              </a:pPr>
              <a:t>13</a:t>
            </a:fld>
            <a:endParaRPr lang="en-US" altLang="zh-CN">
              <a:solidFill>
                <a:schemeClr val="accent1"/>
              </a:solidFill>
            </a:endParaRPr>
          </a:p>
        </p:txBody>
      </p:sp>
      <p:sp>
        <p:nvSpPr>
          <p:cNvPr id="3" name="Title 1">
            <a:extLst>
              <a:ext uri="{FF2B5EF4-FFF2-40B4-BE49-F238E27FC236}">
                <a16:creationId xmlns:a16="http://schemas.microsoft.com/office/drawing/2014/main" id="{DA49D366-B373-2E52-F863-D76644B9DD5D}"/>
              </a:ext>
            </a:extLst>
          </p:cNvPr>
          <p:cNvSpPr txBox="1">
            <a:spLocks/>
          </p:cNvSpPr>
          <p:nvPr/>
        </p:nvSpPr>
        <p:spPr>
          <a:xfrm>
            <a:off x="139254" y="725714"/>
            <a:ext cx="3678003" cy="1259184"/>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88900"/>
          </a:effectLst>
        </p:spPr>
        <p:txBody>
          <a:bodyPr vert="horz" lIns="91440" tIns="45720" rIns="91440" bIns="45720" rtlCol="0" anchor="b">
            <a:noAutofit/>
          </a:bodyPr>
          <a:lstStyle>
            <a:lvl1pPr algn="ctr" defTabSz="457200" rtl="0" eaLnBrk="1" latinLnBrk="0" hangingPunct="1">
              <a:spcBef>
                <a:spcPct val="0"/>
              </a:spcBef>
              <a:buNone/>
              <a:defRPr sz="3600" kern="1200">
                <a:solidFill>
                  <a:schemeClr val="accent6"/>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2400" dirty="0">
                <a:latin typeface="Abadi" panose="020B0604020104020204" pitchFamily="34" charset="0"/>
              </a:rPr>
              <a:t>Here are the top ten counties with total crash</a:t>
            </a:r>
          </a:p>
        </p:txBody>
      </p:sp>
      <p:pic>
        <p:nvPicPr>
          <p:cNvPr id="6" name="Graphic 5" descr="Crash with solid fill">
            <a:extLst>
              <a:ext uri="{FF2B5EF4-FFF2-40B4-BE49-F238E27FC236}">
                <a16:creationId xmlns:a16="http://schemas.microsoft.com/office/drawing/2014/main" id="{143F75E4-BA24-F12F-EADB-BDFE29CE5A2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315" y="-16294"/>
            <a:ext cx="914400" cy="914400"/>
          </a:xfrm>
          <a:prstGeom prst="rect">
            <a:avLst/>
          </a:prstGeom>
        </p:spPr>
      </p:pic>
      <p:sp>
        <p:nvSpPr>
          <p:cNvPr id="8" name="TextBox 7">
            <a:extLst>
              <a:ext uri="{FF2B5EF4-FFF2-40B4-BE49-F238E27FC236}">
                <a16:creationId xmlns:a16="http://schemas.microsoft.com/office/drawing/2014/main" id="{26FF5F58-86C4-C1CE-4F5D-DC12E16D7D4A}"/>
              </a:ext>
            </a:extLst>
          </p:cNvPr>
          <p:cNvSpPr txBox="1"/>
          <p:nvPr/>
        </p:nvSpPr>
        <p:spPr>
          <a:xfrm>
            <a:off x="6807824" y="5623760"/>
            <a:ext cx="3961775" cy="646331"/>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dirty="0"/>
              <a:t>In both sicarios </a:t>
            </a:r>
            <a:r>
              <a:rPr lang="en-US" dirty="0">
                <a:solidFill>
                  <a:srgbClr val="D84400"/>
                </a:solidFill>
              </a:rPr>
              <a:t>Fairfax county </a:t>
            </a:r>
            <a:r>
              <a:rPr lang="en-US" dirty="0"/>
              <a:t>shows the highest in the count of crashes.  </a:t>
            </a:r>
          </a:p>
        </p:txBody>
      </p:sp>
      <p:pic>
        <p:nvPicPr>
          <p:cNvPr id="10" name="Picture 9" descr="A graph of a number of crash counts&#10;&#10;Description automatically generated with medium confidence">
            <a:extLst>
              <a:ext uri="{FF2B5EF4-FFF2-40B4-BE49-F238E27FC236}">
                <a16:creationId xmlns:a16="http://schemas.microsoft.com/office/drawing/2014/main" id="{9485CDD3-8F81-C3E4-68DC-BCBA67FC9982}"/>
              </a:ext>
            </a:extLst>
          </p:cNvPr>
          <p:cNvPicPr>
            <a:picLocks noChangeAspect="1"/>
          </p:cNvPicPr>
          <p:nvPr/>
        </p:nvPicPr>
        <p:blipFill>
          <a:blip r:embed="rId4"/>
          <a:stretch>
            <a:fillRect/>
          </a:stretch>
        </p:blipFill>
        <p:spPr>
          <a:xfrm>
            <a:off x="103300" y="2025754"/>
            <a:ext cx="6108254" cy="4542235"/>
          </a:xfrm>
          <a:prstGeom prst="rect">
            <a:avLst/>
          </a:prstGeom>
        </p:spPr>
      </p:pic>
      <p:pic>
        <p:nvPicPr>
          <p:cNvPr id="12" name="Picture 11" descr="A graph of crash by county">
            <a:extLst>
              <a:ext uri="{FF2B5EF4-FFF2-40B4-BE49-F238E27FC236}">
                <a16:creationId xmlns:a16="http://schemas.microsoft.com/office/drawing/2014/main" id="{0326FFCE-67DD-855A-3288-1C5A1C93D976}"/>
              </a:ext>
            </a:extLst>
          </p:cNvPr>
          <p:cNvPicPr>
            <a:picLocks noChangeAspect="1"/>
          </p:cNvPicPr>
          <p:nvPr/>
        </p:nvPicPr>
        <p:blipFill>
          <a:blip r:embed="rId5"/>
          <a:stretch>
            <a:fillRect/>
          </a:stretch>
        </p:blipFill>
        <p:spPr>
          <a:xfrm>
            <a:off x="6211554" y="1020661"/>
            <a:ext cx="5990995" cy="4466704"/>
          </a:xfrm>
          <a:prstGeom prst="rect">
            <a:avLst/>
          </a:prstGeom>
        </p:spPr>
      </p:pic>
    </p:spTree>
    <p:extLst>
      <p:ext uri="{BB962C8B-B14F-4D97-AF65-F5344CB8AC3E}">
        <p14:creationId xmlns:p14="http://schemas.microsoft.com/office/powerpoint/2010/main" val="3501179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02CEC6EF-006F-693B-5D79-47FD797CB22B}"/>
              </a:ext>
            </a:extLst>
          </p:cNvPr>
          <p:cNvSpPr>
            <a:spLocks noGrp="1"/>
          </p:cNvSpPr>
          <p:nvPr>
            <p:ph type="body" sz="quarter" idx="29"/>
          </p:nvPr>
        </p:nvSpPr>
        <p:spPr/>
        <p:txBody>
          <a:bodyPr/>
          <a:lstStyle/>
          <a:p>
            <a:endParaRPr lang="en-US" dirty="0"/>
          </a:p>
          <a:p>
            <a:endParaRPr lang="en-US" dirty="0"/>
          </a:p>
        </p:txBody>
      </p:sp>
      <p:sp>
        <p:nvSpPr>
          <p:cNvPr id="4" name="Footer Placeholder 3">
            <a:extLst>
              <a:ext uri="{FF2B5EF4-FFF2-40B4-BE49-F238E27FC236}">
                <a16:creationId xmlns:a16="http://schemas.microsoft.com/office/drawing/2014/main" id="{8A610345-FF40-D90A-5C88-A462A10E487B}"/>
              </a:ext>
            </a:extLst>
          </p:cNvPr>
          <p:cNvSpPr>
            <a:spLocks noGrp="1"/>
          </p:cNvSpPr>
          <p:nvPr>
            <p:ph type="ftr" sz="quarter" idx="30"/>
          </p:nvPr>
        </p:nvSpPr>
        <p:spPr/>
        <p:txBody>
          <a:bodyPr/>
          <a:lstStyle/>
          <a:p>
            <a:r>
              <a:rPr lang="en-US" noProof="0"/>
              <a:t>Presentation title</a:t>
            </a:r>
            <a:endParaRPr lang="en-US" noProof="0" dirty="0"/>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14</a:t>
            </a:fld>
            <a:endParaRPr lang="en-US" altLang="zh-CN" noProof="0" dirty="0"/>
          </a:p>
        </p:txBody>
      </p:sp>
      <p:graphicFrame>
        <p:nvGraphicFramePr>
          <p:cNvPr id="2" name="Chart 1">
            <a:extLst>
              <a:ext uri="{FF2B5EF4-FFF2-40B4-BE49-F238E27FC236}">
                <a16:creationId xmlns:a16="http://schemas.microsoft.com/office/drawing/2014/main" id="{577C3B44-F08C-DF50-FF88-5282B98AE2AA}"/>
              </a:ext>
            </a:extLst>
          </p:cNvPr>
          <p:cNvGraphicFramePr>
            <a:graphicFrameLocks/>
          </p:cNvGraphicFramePr>
          <p:nvPr>
            <p:extLst>
              <p:ext uri="{D42A27DB-BD31-4B8C-83A1-F6EECF244321}">
                <p14:modId xmlns:p14="http://schemas.microsoft.com/office/powerpoint/2010/main" val="742394545"/>
              </p:ext>
            </p:extLst>
          </p:nvPr>
        </p:nvGraphicFramePr>
        <p:xfrm>
          <a:off x="42561" y="1"/>
          <a:ext cx="11791629" cy="8262732"/>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Rounded Corners 2">
            <a:extLst>
              <a:ext uri="{FF2B5EF4-FFF2-40B4-BE49-F238E27FC236}">
                <a16:creationId xmlns:a16="http://schemas.microsoft.com/office/drawing/2014/main" id="{348DCC96-4BB4-59BB-C065-5BE5C2A26D06}"/>
              </a:ext>
            </a:extLst>
          </p:cNvPr>
          <p:cNvSpPr/>
          <p:nvPr/>
        </p:nvSpPr>
        <p:spPr>
          <a:xfrm>
            <a:off x="575524" y="720993"/>
            <a:ext cx="4051380" cy="1136402"/>
          </a:xfrm>
          <a:prstGeom prst="round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solidFill>
                <a:latin typeface="Abadi" panose="020B0604020104020204" pitchFamily="34" charset="0"/>
              </a:rPr>
              <a:t>A color density map showing total crash frequencies through out Virginia</a:t>
            </a:r>
          </a:p>
          <a:p>
            <a:pPr algn="ctr"/>
            <a:r>
              <a:rPr lang="en-US" dirty="0">
                <a:solidFill>
                  <a:schemeClr val="accent6"/>
                </a:solidFill>
                <a:latin typeface="Abadi" panose="020B0604020104020204" pitchFamily="34" charset="0"/>
              </a:rPr>
              <a:t>With the </a:t>
            </a:r>
            <a:r>
              <a:rPr lang="en-US" dirty="0">
                <a:solidFill>
                  <a:srgbClr val="FF0000"/>
                </a:solidFill>
                <a:latin typeface="Abadi" panose="020B0604020104020204" pitchFamily="34" charset="0"/>
              </a:rPr>
              <a:t>Fairfax county</a:t>
            </a:r>
            <a:r>
              <a:rPr lang="en-US" dirty="0">
                <a:solidFill>
                  <a:schemeClr val="accent6"/>
                </a:solidFill>
                <a:latin typeface="Abadi" panose="020B0604020104020204" pitchFamily="34" charset="0"/>
              </a:rPr>
              <a:t> the darkest which is the highest count.</a:t>
            </a:r>
          </a:p>
        </p:txBody>
      </p:sp>
    </p:spTree>
    <p:extLst>
      <p:ext uri="{BB962C8B-B14F-4D97-AF65-F5344CB8AC3E}">
        <p14:creationId xmlns:p14="http://schemas.microsoft.com/office/powerpoint/2010/main" val="10365328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02CEC6EF-006F-693B-5D79-47FD797CB22B}"/>
              </a:ext>
            </a:extLst>
          </p:cNvPr>
          <p:cNvSpPr>
            <a:spLocks noGrp="1"/>
          </p:cNvSpPr>
          <p:nvPr>
            <p:ph type="body" sz="quarter" idx="29"/>
          </p:nvPr>
        </p:nvSpPr>
        <p:spPr/>
        <p:txBody>
          <a:bodyPr/>
          <a:lstStyle/>
          <a:p>
            <a:endParaRPr lang="en-US" dirty="0"/>
          </a:p>
          <a:p>
            <a:endParaRPr lang="en-US" dirty="0"/>
          </a:p>
        </p:txBody>
      </p:sp>
      <p:sp>
        <p:nvSpPr>
          <p:cNvPr id="4" name="Footer Placeholder 3">
            <a:extLst>
              <a:ext uri="{FF2B5EF4-FFF2-40B4-BE49-F238E27FC236}">
                <a16:creationId xmlns:a16="http://schemas.microsoft.com/office/drawing/2014/main" id="{8A610345-FF40-D90A-5C88-A462A10E487B}"/>
              </a:ext>
            </a:extLst>
          </p:cNvPr>
          <p:cNvSpPr>
            <a:spLocks noGrp="1"/>
          </p:cNvSpPr>
          <p:nvPr>
            <p:ph type="ftr" sz="quarter" idx="30"/>
          </p:nvPr>
        </p:nvSpPr>
        <p:spPr/>
        <p:txBody>
          <a:bodyPr/>
          <a:lstStyle/>
          <a:p>
            <a:r>
              <a:rPr lang="en-US" noProof="0"/>
              <a:t>Presentation title</a:t>
            </a:r>
            <a:endParaRPr lang="en-US" noProof="0" dirty="0"/>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15</a:t>
            </a:fld>
            <a:endParaRPr lang="en-US" altLang="zh-CN" noProof="0" dirty="0"/>
          </a:p>
        </p:txBody>
      </p:sp>
      <p:graphicFrame>
        <p:nvGraphicFramePr>
          <p:cNvPr id="2" name="Chart 1">
            <a:extLst>
              <a:ext uri="{FF2B5EF4-FFF2-40B4-BE49-F238E27FC236}">
                <a16:creationId xmlns:a16="http://schemas.microsoft.com/office/drawing/2014/main" id="{577C3B44-F08C-DF50-FF88-5282B98AE2AA}"/>
              </a:ext>
            </a:extLst>
          </p:cNvPr>
          <p:cNvGraphicFramePr>
            <a:graphicFrameLocks/>
          </p:cNvGraphicFramePr>
          <p:nvPr>
            <p:extLst>
              <p:ext uri="{D42A27DB-BD31-4B8C-83A1-F6EECF244321}">
                <p14:modId xmlns:p14="http://schemas.microsoft.com/office/powerpoint/2010/main" val="408089074"/>
              </p:ext>
            </p:extLst>
          </p:nvPr>
        </p:nvGraphicFramePr>
        <p:xfrm>
          <a:off x="0" y="0"/>
          <a:ext cx="12192000" cy="6858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955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2529397" y="853436"/>
            <a:ext cx="9764203" cy="5553051"/>
          </a:xfrm>
        </p:spPr>
        <p:txBody>
          <a:bodyPr vert="horz" lIns="91440" tIns="45720" rIns="91440" bIns="45720" rtlCol="0">
            <a:noAutofit/>
          </a:bodyPr>
          <a:lstStyle/>
          <a:p>
            <a:pPr marL="342900" indent="-342900">
              <a:lnSpc>
                <a:spcPct val="90000"/>
              </a:lnSpc>
              <a:buFont typeface="Wingdings" panose="05000000000000000000" pitchFamily="2" charset="2"/>
              <a:buChar char="q"/>
            </a:pPr>
            <a:r>
              <a:rPr lang="en-US" altLang="zh-CN" sz="2000" dirty="0">
                <a:solidFill>
                  <a:schemeClr val="tx1">
                    <a:lumMod val="75000"/>
                    <a:lumOff val="25000"/>
                  </a:schemeClr>
                </a:solidFill>
              </a:rPr>
              <a:t>In conclusion, my analysis of the state of Virginia counties' crash data from </a:t>
            </a:r>
            <a:r>
              <a:rPr lang="en-US" altLang="zh-CN" sz="2000" dirty="0">
                <a:solidFill>
                  <a:srgbClr val="D84400"/>
                </a:solidFill>
              </a:rPr>
              <a:t>2020</a:t>
            </a:r>
            <a:r>
              <a:rPr lang="en-US" altLang="zh-CN" sz="2000" dirty="0">
                <a:solidFill>
                  <a:schemeClr val="tx1">
                    <a:lumMod val="75000"/>
                    <a:lumOff val="25000"/>
                  </a:schemeClr>
                </a:solidFill>
              </a:rPr>
              <a:t> to </a:t>
            </a:r>
            <a:r>
              <a:rPr lang="en-US" altLang="zh-CN" sz="2000" dirty="0">
                <a:solidFill>
                  <a:srgbClr val="D84400"/>
                </a:solidFill>
              </a:rPr>
              <a:t>2022</a:t>
            </a:r>
            <a:r>
              <a:rPr lang="en-US" altLang="zh-CN" sz="2000" dirty="0">
                <a:solidFill>
                  <a:schemeClr val="tx1">
                    <a:lumMod val="75000"/>
                    <a:lumOff val="25000"/>
                  </a:schemeClr>
                </a:solidFill>
              </a:rPr>
              <a:t> has provided valuable insights into traffic safety issues within the state. </a:t>
            </a:r>
          </a:p>
          <a:p>
            <a:pPr marL="342900" indent="-342900">
              <a:lnSpc>
                <a:spcPct val="90000"/>
              </a:lnSpc>
              <a:buFont typeface="Wingdings" panose="05000000000000000000" pitchFamily="2" charset="2"/>
              <a:buChar char="q"/>
            </a:pPr>
            <a:r>
              <a:rPr lang="en-US" altLang="zh-CN" sz="2000" dirty="0">
                <a:solidFill>
                  <a:schemeClr val="tx1">
                    <a:lumMod val="75000"/>
                    <a:lumOff val="25000"/>
                  </a:schemeClr>
                </a:solidFill>
              </a:rPr>
              <a:t>We identified </a:t>
            </a:r>
          </a:p>
          <a:p>
            <a:pPr lvl="1">
              <a:lnSpc>
                <a:spcPct val="90000"/>
              </a:lnSpc>
              <a:buFont typeface="Wingdings" panose="05000000000000000000" pitchFamily="2" charset="2"/>
              <a:buChar char="Ø"/>
            </a:pPr>
            <a:r>
              <a:rPr lang="en-US" altLang="zh-CN" sz="1800" dirty="0">
                <a:solidFill>
                  <a:schemeClr val="tx1">
                    <a:lumMod val="75000"/>
                    <a:lumOff val="25000"/>
                  </a:schemeClr>
                </a:solidFill>
              </a:rPr>
              <a:t>high-risk counties, </a:t>
            </a:r>
          </a:p>
          <a:p>
            <a:pPr lvl="1">
              <a:lnSpc>
                <a:spcPct val="90000"/>
              </a:lnSpc>
              <a:buFont typeface="Wingdings" panose="05000000000000000000" pitchFamily="2" charset="2"/>
              <a:buChar char="Ø"/>
            </a:pPr>
            <a:r>
              <a:rPr lang="en-US" altLang="zh-CN" sz="1800" dirty="0">
                <a:solidFill>
                  <a:schemeClr val="tx1">
                    <a:lumMod val="75000"/>
                    <a:lumOff val="25000"/>
                  </a:schemeClr>
                </a:solidFill>
              </a:rPr>
              <a:t>times, and </a:t>
            </a:r>
          </a:p>
          <a:p>
            <a:pPr lvl="1">
              <a:lnSpc>
                <a:spcPct val="90000"/>
              </a:lnSpc>
              <a:buFont typeface="Wingdings" panose="05000000000000000000" pitchFamily="2" charset="2"/>
              <a:buChar char="Ø"/>
            </a:pPr>
            <a:r>
              <a:rPr lang="en-US" altLang="zh-CN" sz="1800" dirty="0">
                <a:solidFill>
                  <a:schemeClr val="tx1">
                    <a:lumMod val="75000"/>
                    <a:lumOff val="25000"/>
                  </a:schemeClr>
                </a:solidFill>
              </a:rPr>
              <a:t>conditions contributing to crashes, with </a:t>
            </a:r>
            <a:r>
              <a:rPr lang="en-US" altLang="zh-CN" sz="1800" dirty="0">
                <a:solidFill>
                  <a:srgbClr val="D84400"/>
                </a:solidFill>
              </a:rPr>
              <a:t>driver behavior </a:t>
            </a:r>
            <a:r>
              <a:rPr lang="en-US" altLang="zh-CN" sz="1800" dirty="0">
                <a:solidFill>
                  <a:schemeClr val="tx1">
                    <a:lumMod val="75000"/>
                    <a:lumOff val="25000"/>
                  </a:schemeClr>
                </a:solidFill>
              </a:rPr>
              <a:t>and </a:t>
            </a:r>
            <a:r>
              <a:rPr lang="en-US" altLang="zh-CN" sz="1800" dirty="0">
                <a:solidFill>
                  <a:srgbClr val="D84400"/>
                </a:solidFill>
              </a:rPr>
              <a:t>environmental factors </a:t>
            </a:r>
            <a:r>
              <a:rPr lang="en-US" altLang="zh-CN" sz="1800" dirty="0">
                <a:solidFill>
                  <a:schemeClr val="tx1">
                    <a:lumMod val="75000"/>
                    <a:lumOff val="25000"/>
                  </a:schemeClr>
                </a:solidFill>
              </a:rPr>
              <a:t>playing significant roles. </a:t>
            </a:r>
          </a:p>
          <a:p>
            <a:pPr marL="342900" indent="-342900">
              <a:lnSpc>
                <a:spcPct val="90000"/>
              </a:lnSpc>
              <a:buFont typeface="Wingdings" panose="05000000000000000000" pitchFamily="2" charset="2"/>
              <a:buChar char="q"/>
            </a:pPr>
            <a:r>
              <a:rPr lang="en-US" altLang="zh-CN" sz="2000" dirty="0">
                <a:solidFill>
                  <a:schemeClr val="tx1">
                    <a:lumMod val="75000"/>
                    <a:lumOff val="25000"/>
                  </a:schemeClr>
                </a:solidFill>
              </a:rPr>
              <a:t>The findings suggest a need for targeted safety measures, such as</a:t>
            </a:r>
          </a:p>
          <a:p>
            <a:pPr marL="1085850" lvl="1" indent="-342900">
              <a:lnSpc>
                <a:spcPct val="90000"/>
              </a:lnSpc>
              <a:buFont typeface="Wingdings" panose="05000000000000000000" pitchFamily="2" charset="2"/>
              <a:buChar char="Ø"/>
            </a:pPr>
            <a:r>
              <a:rPr lang="en-US" altLang="zh-CN" sz="1800" dirty="0">
                <a:solidFill>
                  <a:schemeClr val="tx1">
                    <a:lumMod val="75000"/>
                    <a:lumOff val="25000"/>
                  </a:schemeClr>
                </a:solidFill>
              </a:rPr>
              <a:t>Enhanced road maintenance, </a:t>
            </a:r>
          </a:p>
          <a:p>
            <a:pPr marL="1085850" lvl="1" indent="-342900">
              <a:lnSpc>
                <a:spcPct val="90000"/>
              </a:lnSpc>
              <a:buFont typeface="Wingdings" panose="05000000000000000000" pitchFamily="2" charset="2"/>
              <a:buChar char="Ø"/>
            </a:pPr>
            <a:r>
              <a:rPr lang="en-US" altLang="zh-CN" sz="1800" dirty="0"/>
              <a:t>S</a:t>
            </a:r>
            <a:r>
              <a:rPr lang="en-US" altLang="zh-CN" sz="1800" dirty="0">
                <a:solidFill>
                  <a:schemeClr val="tx1">
                    <a:lumMod val="75000"/>
                    <a:lumOff val="25000"/>
                  </a:schemeClr>
                </a:solidFill>
              </a:rPr>
              <a:t>tricter enforcement of traffic laws, and </a:t>
            </a:r>
          </a:p>
          <a:p>
            <a:pPr marL="1085850" lvl="1" indent="-342900">
              <a:lnSpc>
                <a:spcPct val="90000"/>
              </a:lnSpc>
              <a:buFont typeface="Wingdings" panose="05000000000000000000" pitchFamily="2" charset="2"/>
              <a:buChar char="Ø"/>
            </a:pPr>
            <a:r>
              <a:rPr lang="en-US" altLang="zh-CN" sz="1800" dirty="0"/>
              <a:t>P</a:t>
            </a:r>
            <a:r>
              <a:rPr lang="en-US" altLang="zh-CN" sz="1800" dirty="0">
                <a:solidFill>
                  <a:schemeClr val="tx1">
                    <a:lumMod val="75000"/>
                    <a:lumOff val="25000"/>
                  </a:schemeClr>
                </a:solidFill>
              </a:rPr>
              <a:t>ublic education on safe driving practices. </a:t>
            </a:r>
          </a:p>
          <a:p>
            <a:pPr marL="342900" indent="-342900">
              <a:lnSpc>
                <a:spcPct val="90000"/>
              </a:lnSpc>
              <a:buFont typeface="Wingdings" panose="05000000000000000000" pitchFamily="2" charset="2"/>
              <a:buChar char="q"/>
            </a:pPr>
            <a:r>
              <a:rPr lang="en-US" altLang="zh-CN" sz="2000" dirty="0">
                <a:solidFill>
                  <a:schemeClr val="tx1">
                    <a:lumMod val="75000"/>
                    <a:lumOff val="25000"/>
                  </a:schemeClr>
                </a:solidFill>
              </a:rPr>
              <a:t>My analysis supports the creation of data-driven policies and interventions to improve road safety and reduce the incidence of traffic-related injuries and fatalities across Virginia. Continued monitoring and analysis are crucial for the ongoing success of these initiatives. </a:t>
            </a:r>
          </a:p>
        </p:txBody>
      </p:sp>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2529398" y="0"/>
            <a:ext cx="4756773" cy="616637"/>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88900"/>
          </a:effectLst>
        </p:spPr>
        <p:txBody>
          <a:bodyPr vert="horz" lIns="91440" tIns="45720" rIns="91440" bIns="45720" rtlCol="0" anchor="t">
            <a:normAutofit/>
          </a:bodyPr>
          <a:lstStyle/>
          <a:p>
            <a:r>
              <a:rPr lang="en-US" sz="2400" dirty="0">
                <a:latin typeface="Abadi" panose="020B0604020104020204" pitchFamily="34" charset="0"/>
              </a:rPr>
              <a:t>Conclusion/ Recommendations</a:t>
            </a:r>
          </a:p>
        </p:txBody>
      </p:sp>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vert="horz" lIns="91440" tIns="45720" rIns="91440" bIns="45720" rtlCol="0" anchor="ctr">
            <a:normAutofit/>
          </a:bodyPr>
          <a:lstStyle/>
          <a:p>
            <a:pPr defTabSz="914400">
              <a:spcAft>
                <a:spcPts val="600"/>
              </a:spcAft>
            </a:pPr>
            <a:fld id="{47FEACEE-25B4-4A2D-B147-27296E36371D}" type="slidenum">
              <a:rPr lang="en-US" altLang="zh-CN" smtClean="0">
                <a:solidFill>
                  <a:schemeClr val="accent1"/>
                </a:solidFill>
              </a:rPr>
              <a:pPr defTabSz="914400">
                <a:spcAft>
                  <a:spcPts val="600"/>
                </a:spcAft>
              </a:pPr>
              <a:t>16</a:t>
            </a:fld>
            <a:endParaRPr lang="en-US" altLang="zh-CN">
              <a:solidFill>
                <a:schemeClr val="accent1"/>
              </a:solidFill>
            </a:endParaRPr>
          </a:p>
        </p:txBody>
      </p:sp>
      <p:pic>
        <p:nvPicPr>
          <p:cNvPr id="31" name="Picture 30" descr="Aerial view of the road">
            <a:extLst>
              <a:ext uri="{FF2B5EF4-FFF2-40B4-BE49-F238E27FC236}">
                <a16:creationId xmlns:a16="http://schemas.microsoft.com/office/drawing/2014/main" id="{6774C186-D33D-2495-C0D7-4D0BAC55ADEB}"/>
              </a:ext>
            </a:extLst>
          </p:cNvPr>
          <p:cNvPicPr>
            <a:picLocks noChangeAspect="1"/>
          </p:cNvPicPr>
          <p:nvPr/>
        </p:nvPicPr>
        <p:blipFill rotWithShape="1">
          <a:blip r:embed="rId3"/>
          <a:srcRect l="37323" t="142" r="32862" b="1"/>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Tree>
    <p:extLst>
      <p:ext uri="{BB962C8B-B14F-4D97-AF65-F5344CB8AC3E}">
        <p14:creationId xmlns:p14="http://schemas.microsoft.com/office/powerpoint/2010/main" val="2882748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 group of cars on a road&#10;&#10;Description automatically generated">
            <a:extLst>
              <a:ext uri="{FF2B5EF4-FFF2-40B4-BE49-F238E27FC236}">
                <a16:creationId xmlns:a16="http://schemas.microsoft.com/office/drawing/2014/main" id="{43595D4D-ECE2-EDDC-5812-69A6C6FAFEB5}"/>
              </a:ext>
            </a:extLst>
          </p:cNvPr>
          <p:cNvPicPr>
            <a:picLocks noGrp="1" noChangeAspect="1"/>
          </p:cNvPicPr>
          <p:nvPr>
            <p:ph type="pic" sz="quarter" idx="51"/>
          </p:nvPr>
        </p:nvPicPr>
        <p:blipFill>
          <a:blip r:embed="rId3"/>
          <a:srcRect l="12138" r="12138"/>
          <a:stretch>
            <a:fill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8499458" y="6093075"/>
            <a:ext cx="2718336" cy="434999"/>
          </a:xfrm>
        </p:spPr>
        <p:txBody>
          <a:bodyPr/>
          <a:lstStyle/>
          <a:p>
            <a:r>
              <a:rPr lang="en-US" dirty="0"/>
              <a:t>Selamawit </a:t>
            </a:r>
            <a:r>
              <a:rPr lang="en-US" dirty="0" err="1"/>
              <a:t>Mekonnen</a:t>
            </a:r>
            <a:endParaRPr lang="en-US" dirty="0"/>
          </a:p>
          <a:p>
            <a:r>
              <a:rPr lang="en-US" dirty="0"/>
              <a:t>2024</a:t>
            </a:r>
          </a:p>
        </p:txBody>
      </p:sp>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6319026" y="3671532"/>
            <a:ext cx="5055698" cy="1325563"/>
          </a:xfrm>
        </p:spPr>
        <p:txBody>
          <a:bodyPr/>
          <a:lstStyle/>
          <a:p>
            <a:r>
              <a:rPr lang="en-US" dirty="0"/>
              <a:t>Thank you!</a:t>
            </a:r>
          </a:p>
        </p:txBody>
      </p:sp>
      <p:pic>
        <p:nvPicPr>
          <p:cNvPr id="19" name="Picture Placeholder 191" descr="Document with solid fill">
            <a:extLst>
              <a:ext uri="{FF2B5EF4-FFF2-40B4-BE49-F238E27FC236}">
                <a16:creationId xmlns:a16="http://schemas.microsoft.com/office/drawing/2014/main" id="{AC21333F-C546-30F0-92AE-62240E13E2B6}"/>
              </a:ext>
            </a:extLst>
          </p:cNvPr>
          <p:cNvPicPr>
            <a:picLocks noChangeAspect="1"/>
          </p:cNvPicPr>
          <p:nvPr/>
        </p:nvPicPr>
        <p:blipFill>
          <a:blip r:embed="rId4">
            <a:extLst>
              <a:ext uri="{96DAC541-7B7A-43D3-8B79-37D633B846F1}">
                <asvg:svgBlip xmlns:asvg="http://schemas.microsoft.com/office/drawing/2016/SVG/main" r:embed="rId5"/>
              </a:ext>
            </a:extLst>
          </a:blip>
          <a:srcRect l="5134" r="5134"/>
          <a:stretch/>
        </p:blipFill>
        <p:spPr>
          <a:xfrm>
            <a:off x="4897523" y="564305"/>
            <a:ext cx="507778" cy="565882"/>
          </a:xfrm>
          <a:prstGeom prst="rect">
            <a:avLst/>
          </a:prstGeom>
        </p:spPr>
      </p:pic>
      <p:sp>
        <p:nvSpPr>
          <p:cNvPr id="20" name="Text Placeholder 8">
            <a:extLst>
              <a:ext uri="{FF2B5EF4-FFF2-40B4-BE49-F238E27FC236}">
                <a16:creationId xmlns:a16="http://schemas.microsoft.com/office/drawing/2014/main" id="{52A5B7B7-2A4C-42F6-1CE6-473B5B0AF025}"/>
              </a:ext>
            </a:extLst>
          </p:cNvPr>
          <p:cNvSpPr txBox="1">
            <a:spLocks/>
          </p:cNvSpPr>
          <p:nvPr/>
        </p:nvSpPr>
        <p:spPr>
          <a:xfrm>
            <a:off x="5405301" y="249791"/>
            <a:ext cx="5162709" cy="420683"/>
          </a:xfrm>
          <a:prstGeom prst="rect">
            <a:avLst/>
          </a:prstGeom>
        </p:spPr>
        <p:txBody>
          <a:bodyPr vert="horz" lIns="91440" tIns="45720" rIns="91440" bIns="45720" rtlCol="0" anchor="t">
            <a:noAutofit/>
          </a:bodyPr>
          <a:lstStyle>
            <a:lvl1pPr marL="0" indent="0" algn="l" defTabSz="914400" rtl="0" eaLnBrk="1" latinLnBrk="0" hangingPunct="1">
              <a:lnSpc>
                <a:spcPct val="100000"/>
              </a:lnSpc>
              <a:spcBef>
                <a:spcPts val="1000"/>
              </a:spcBef>
              <a:buFont typeface="Arial" panose="020B0604020202020204" pitchFamily="34" charset="0"/>
              <a:buNone/>
              <a:defRPr sz="18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Data source</a:t>
            </a:r>
          </a:p>
        </p:txBody>
      </p:sp>
      <p:sp>
        <p:nvSpPr>
          <p:cNvPr id="23" name="Text Placeholder 12">
            <a:extLst>
              <a:ext uri="{FF2B5EF4-FFF2-40B4-BE49-F238E27FC236}">
                <a16:creationId xmlns:a16="http://schemas.microsoft.com/office/drawing/2014/main" id="{96624CFF-5923-1787-65FC-4772DA235A13}"/>
              </a:ext>
            </a:extLst>
          </p:cNvPr>
          <p:cNvSpPr txBox="1">
            <a:spLocks/>
          </p:cNvSpPr>
          <p:nvPr/>
        </p:nvSpPr>
        <p:spPr>
          <a:xfrm>
            <a:off x="6265521" y="3419684"/>
            <a:ext cx="5162709" cy="117778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26" name="Text Placeholder 14">
            <a:extLst>
              <a:ext uri="{FF2B5EF4-FFF2-40B4-BE49-F238E27FC236}">
                <a16:creationId xmlns:a16="http://schemas.microsoft.com/office/drawing/2014/main" id="{9316D0DD-3024-623A-B4B6-962821464E2F}"/>
              </a:ext>
            </a:extLst>
          </p:cNvPr>
          <p:cNvSpPr txBox="1">
            <a:spLocks/>
          </p:cNvSpPr>
          <p:nvPr/>
        </p:nvSpPr>
        <p:spPr>
          <a:xfrm>
            <a:off x="5405301" y="720435"/>
            <a:ext cx="5708176" cy="18551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b="1" i="1" dirty="0">
                <a:solidFill>
                  <a:schemeClr val="accent2">
                    <a:lumMod val="50000"/>
                  </a:schemeClr>
                </a:solidFill>
                <a:effectLst/>
                <a:latin typeface="Georgia" panose="02040502050405020303" pitchFamily="18" charset="0"/>
                <a:ea typeface="Calibri" panose="020F0502020204030204" pitchFamily="34" charset="0"/>
                <a:cs typeface="Calibri" panose="020F0502020204030204" pitchFamily="34" charset="0"/>
              </a:rPr>
              <a:t>Business dataset</a:t>
            </a:r>
            <a:r>
              <a:rPr lang="en-US" sz="1600" i="1" dirty="0">
                <a:solidFill>
                  <a:schemeClr val="accent2">
                    <a:lumMod val="50000"/>
                  </a:schemeClr>
                </a:solidFill>
                <a:effectLst/>
                <a:latin typeface="Georgia" panose="02040502050405020303" pitchFamily="18" charset="0"/>
                <a:ea typeface="Calibri" panose="020F0502020204030204" pitchFamily="34" charset="0"/>
                <a:cs typeface="Calibri" panose="020F0502020204030204" pitchFamily="34" charset="0"/>
              </a:rPr>
              <a:t>:</a:t>
            </a:r>
            <a:r>
              <a:rPr lang="en-US" sz="1600" dirty="0">
                <a:solidFill>
                  <a:schemeClr val="accent2">
                    <a:lumMod val="50000"/>
                  </a:schemeClr>
                </a:solidFill>
                <a:effectLst/>
                <a:latin typeface="Calibri" panose="020F0502020204030204" pitchFamily="34" charset="0"/>
                <a:ea typeface="Calibri" panose="020F0502020204030204" pitchFamily="34" charset="0"/>
              </a:rPr>
              <a:t> </a:t>
            </a:r>
            <a:r>
              <a:rPr lang="en-US" sz="1600" i="1" u="sng" dirty="0">
                <a:solidFill>
                  <a:srgbClr val="728DAB"/>
                </a:solidFill>
                <a:effectLst/>
                <a:latin typeface="Georgia" panose="02040502050405020303" pitchFamily="18" charset="0"/>
                <a:ea typeface="Georgia" panose="02040502050405020303" pitchFamily="18" charset="0"/>
                <a:cs typeface="Georgia" panose="02040502050405020303" pitchFamily="18" charset="0"/>
                <a:hlinkClick r:id="rId6">
                  <a:extLst>
                    <a:ext uri="{A12FA001-AC4F-418D-AE19-62706E023703}">
                      <ahyp:hlinkClr xmlns:ahyp="http://schemas.microsoft.com/office/drawing/2018/hyperlinkcolor" val="tx"/>
                    </a:ext>
                  </a:extLst>
                </a:hlinkClick>
              </a:rPr>
              <a:t>https://data.virginia.gov/Transportation/</a:t>
            </a:r>
            <a:r>
              <a:rPr lang="en-US" sz="1600" i="0" u="sng" dirty="0">
                <a:solidFill>
                  <a:srgbClr val="728DAB"/>
                </a:solidFill>
                <a:effectLst/>
                <a:latin typeface="Calibri" panose="020F0502020204030204" pitchFamily="34" charset="0"/>
                <a:ea typeface="Calibri" panose="020F0502020204030204" pitchFamily="34" charset="0"/>
                <a:cs typeface="Georgia" panose="02040502050405020303" pitchFamily="18" charset="0"/>
                <a:hlinkClick r:id="rId6">
                  <a:extLst>
                    <a:ext uri="{A12FA001-AC4F-418D-AE19-62706E023703}">
                      <ahyp:hlinkClr xmlns:ahyp="http://schemas.microsoft.com/office/drawing/2018/hyperlinkcolor" val="tx"/>
                    </a:ext>
                  </a:extLst>
                </a:hlinkClick>
              </a:rPr>
              <a:t>Open</a:t>
            </a:r>
            <a:r>
              <a:rPr lang="en-US" sz="1600" i="1" u="sng" dirty="0">
                <a:solidFill>
                  <a:srgbClr val="728DAB"/>
                </a:solidFill>
                <a:effectLst/>
                <a:latin typeface="Georgia" panose="02040502050405020303" pitchFamily="18" charset="0"/>
                <a:ea typeface="Georgia" panose="02040502050405020303" pitchFamily="18" charset="0"/>
                <a:cs typeface="Georgia" panose="02040502050405020303" pitchFamily="18" charset="0"/>
                <a:hlinkClick r:id="rId6">
                  <a:extLst>
                    <a:ext uri="{A12FA001-AC4F-418D-AE19-62706E023703}">
                      <ahyp:hlinkClr xmlns:ahyp="http://schemas.microsoft.com/office/drawing/2018/hyperlinkcolor" val="tx"/>
                    </a:ext>
                  </a:extLst>
                </a:hlinkClick>
              </a:rPr>
              <a:t>-View-VA-Department-of-Transportation-Crash-Data/q3i7-ztj9/about_data</a:t>
            </a:r>
            <a:endParaRPr lang="en-US" sz="1600" i="1" u="sng" dirty="0">
              <a:solidFill>
                <a:srgbClr val="728DAB"/>
              </a:solidFill>
              <a:effectLst/>
              <a:latin typeface="Georgia" panose="02040502050405020303" pitchFamily="18" charset="0"/>
              <a:ea typeface="Georgia" panose="02040502050405020303" pitchFamily="18" charset="0"/>
              <a:cs typeface="Georgia" panose="02040502050405020303" pitchFamily="18" charset="0"/>
            </a:endParaRPr>
          </a:p>
          <a:p>
            <a:r>
              <a:rPr lang="en-US" sz="1600" b="1" i="1" dirty="0">
                <a:solidFill>
                  <a:schemeClr val="accent2">
                    <a:lumMod val="50000"/>
                  </a:schemeClr>
                </a:solidFill>
                <a:effectLst/>
                <a:latin typeface="Georgia" panose="02040502050405020303" pitchFamily="18" charset="0"/>
                <a:ea typeface="Georgia" panose="02040502050405020303" pitchFamily="18" charset="0"/>
                <a:cs typeface="Georgia" panose="02040502050405020303" pitchFamily="18" charset="0"/>
              </a:rPr>
              <a:t>Geo-JSON dataset: </a:t>
            </a:r>
            <a:r>
              <a:rPr lang="en-US" sz="1600" i="1" u="sng" dirty="0">
                <a:solidFill>
                  <a:srgbClr val="728DAB"/>
                </a:solidFill>
                <a:effectLst/>
                <a:latin typeface="Georgia" panose="02040502050405020303" pitchFamily="18" charset="0"/>
                <a:ea typeface="Georgia" panose="02040502050405020303" pitchFamily="18" charset="0"/>
                <a:cs typeface="Georgia" panose="02040502050405020303" pitchFamily="18" charset="0"/>
                <a:hlinkClick r:id="rId7">
                  <a:extLst>
                    <a:ext uri="{A12FA001-AC4F-418D-AE19-62706E023703}">
                      <ahyp:hlinkClr xmlns:ahyp="http://schemas.microsoft.com/office/drawing/2018/hyperlinkcolor" val="tx"/>
                    </a:ext>
                  </a:extLst>
                </a:hlinkClick>
              </a:rPr>
              <a:t>https://data.virginia.gov/dataset/county-fiscal-stress-2021</a:t>
            </a:r>
            <a:endParaRPr lang="en-US" sz="1600" dirty="0">
              <a:solidFill>
                <a:srgbClr val="728DAB"/>
              </a:solidFill>
            </a:endParaRPr>
          </a:p>
        </p:txBody>
      </p:sp>
      <p:pic>
        <p:nvPicPr>
          <p:cNvPr id="5" name="Picture Placeholder 4" descr="A blue circle with black text&#10;&#10;Description automatically generated">
            <a:extLst>
              <a:ext uri="{FF2B5EF4-FFF2-40B4-BE49-F238E27FC236}">
                <a16:creationId xmlns:a16="http://schemas.microsoft.com/office/drawing/2014/main" id="{67335FE2-71CA-ECE9-EB72-3E59AC9EF8A1}"/>
              </a:ext>
            </a:extLst>
          </p:cNvPr>
          <p:cNvPicPr>
            <a:picLocks noGrp="1" noChangeAspect="1"/>
          </p:cNvPicPr>
          <p:nvPr>
            <p:ph type="pic" sz="quarter" idx="49"/>
          </p:nvPr>
        </p:nvPicPr>
        <p:blipFill>
          <a:blip r:embed="rId8"/>
          <a:srcRect t="8209" b="8209"/>
          <a:stretch>
            <a:fillRect/>
          </a:stretch>
        </p:blipFill>
        <p:spPr/>
      </p:pic>
      <p:pic>
        <p:nvPicPr>
          <p:cNvPr id="9" name="Picture Placeholder 8" descr="A graph of a crash&#10;&#10;Description automatically generated">
            <a:extLst>
              <a:ext uri="{FF2B5EF4-FFF2-40B4-BE49-F238E27FC236}">
                <a16:creationId xmlns:a16="http://schemas.microsoft.com/office/drawing/2014/main" id="{A45C5CBB-BEFB-510E-8D52-DD946A1CE4CD}"/>
              </a:ext>
            </a:extLst>
          </p:cNvPr>
          <p:cNvPicPr>
            <a:picLocks noGrp="1" noChangeAspect="1"/>
          </p:cNvPicPr>
          <p:nvPr>
            <p:ph type="pic" sz="quarter" idx="50"/>
          </p:nvPr>
        </p:nvPicPr>
        <p:blipFill>
          <a:blip r:embed="rId9"/>
          <a:srcRect l="7554" r="7554"/>
          <a:stretch>
            <a:fillRect/>
          </a:stretch>
        </p:blipFill>
        <p:spPr/>
      </p:pic>
      <p:pic>
        <p:nvPicPr>
          <p:cNvPr id="21" name="Picture Placeholder 20" descr="A graph of a number of crash counts&#10;&#10;Description automatically generated with medium confidence">
            <a:extLst>
              <a:ext uri="{FF2B5EF4-FFF2-40B4-BE49-F238E27FC236}">
                <a16:creationId xmlns:a16="http://schemas.microsoft.com/office/drawing/2014/main" id="{20E65402-F7CE-CF87-EC00-5B08F1AFA6DE}"/>
              </a:ext>
            </a:extLst>
          </p:cNvPr>
          <p:cNvPicPr>
            <a:picLocks noGrp="1" noChangeAspect="1"/>
          </p:cNvPicPr>
          <p:nvPr>
            <p:ph type="pic" sz="quarter" idx="48"/>
          </p:nvPr>
        </p:nvPicPr>
        <p:blipFill>
          <a:blip r:embed="rId10"/>
          <a:srcRect l="7690" r="7690"/>
          <a:stretch>
            <a:fillRect/>
          </a:stretch>
        </p:blipFill>
        <p:spPr/>
      </p:pic>
      <p:pic>
        <p:nvPicPr>
          <p:cNvPr id="27" name="Graphic 26" descr="Earth Globe Europe-Africa">
            <a:extLst>
              <a:ext uri="{FF2B5EF4-FFF2-40B4-BE49-F238E27FC236}">
                <a16:creationId xmlns:a16="http://schemas.microsoft.com/office/drawing/2014/main" id="{600149B2-E954-9B1B-01D1-D517B6F95508}"/>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813357" y="1411508"/>
            <a:ext cx="676110" cy="676110"/>
          </a:xfrm>
          <a:prstGeom prst="rect">
            <a:avLst/>
          </a:prstGeom>
        </p:spPr>
      </p:pic>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3D black question marks with one yellow question mark">
            <a:extLst>
              <a:ext uri="{FF2B5EF4-FFF2-40B4-BE49-F238E27FC236}">
                <a16:creationId xmlns:a16="http://schemas.microsoft.com/office/drawing/2014/main" id="{53680675-6361-B9CF-E78F-5B54611BF72C}"/>
              </a:ext>
            </a:extLst>
          </p:cNvPr>
          <p:cNvPicPr>
            <a:picLocks noChangeAspect="1"/>
          </p:cNvPicPr>
          <p:nvPr/>
        </p:nvPicPr>
        <p:blipFill rotWithShape="1">
          <a:blip r:embed="rId3"/>
          <a:srcRect l="40094" r="17742" b="1"/>
          <a:stretch/>
        </p:blipFill>
        <p:spPr>
          <a:xfrm>
            <a:off x="4629590" y="-1"/>
            <a:ext cx="7562410"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effectLst>
            <a:softEdge rad="0"/>
          </a:effectLst>
        </p:spPr>
      </p:pic>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691847" y="156238"/>
            <a:ext cx="3851123" cy="787191"/>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76200"/>
          </a:effectLst>
        </p:spPr>
        <p:txBody>
          <a:bodyPr vert="horz" lIns="91440" tIns="45720" rIns="91440" bIns="45720" rtlCol="0" anchor="t">
            <a:normAutofit/>
          </a:bodyPr>
          <a:lstStyle/>
          <a:p>
            <a:r>
              <a:rPr lang="en-US" b="1" dirty="0">
                <a:solidFill>
                  <a:schemeClr val="accent2">
                    <a:lumMod val="50000"/>
                  </a:schemeClr>
                </a:solidFill>
              </a:rPr>
              <a:t>Data questions?</a:t>
            </a:r>
          </a:p>
        </p:txBody>
      </p:sp>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vert="horz" lIns="91440" tIns="45720" rIns="91440" bIns="45720" rtlCol="0" anchor="ctr">
            <a:normAutofit/>
          </a:bodyPr>
          <a:lstStyle/>
          <a:p>
            <a:pPr defTabSz="914400">
              <a:spcAft>
                <a:spcPts val="600"/>
              </a:spcAft>
            </a:pPr>
            <a:fld id="{47FEACEE-25B4-4A2D-B147-27296E36371D}" type="slidenum">
              <a:rPr lang="en-US" altLang="zh-CN" smtClean="0">
                <a:solidFill>
                  <a:srgbClr val="FFFFFF"/>
                </a:solidFill>
              </a:rPr>
              <a:pPr defTabSz="914400">
                <a:spcAft>
                  <a:spcPts val="600"/>
                </a:spcAft>
              </a:pPr>
              <a:t>2</a:t>
            </a:fld>
            <a:endParaRPr lang="en-US" altLang="zh-CN">
              <a:solidFill>
                <a:srgbClr val="FFFFFF"/>
              </a:solidFill>
            </a:endParaRPr>
          </a:p>
        </p:txBody>
      </p:sp>
      <p:sp>
        <p:nvSpPr>
          <p:cNvPr id="12" name="Rectangle: Rounded Corners 11">
            <a:extLst>
              <a:ext uri="{FF2B5EF4-FFF2-40B4-BE49-F238E27FC236}">
                <a16:creationId xmlns:a16="http://schemas.microsoft.com/office/drawing/2014/main" id="{BC5D37C1-452B-23EF-CFB0-FEA1F9F775C7}"/>
              </a:ext>
            </a:extLst>
          </p:cNvPr>
          <p:cNvSpPr/>
          <p:nvPr/>
        </p:nvSpPr>
        <p:spPr>
          <a:xfrm>
            <a:off x="-1" y="782115"/>
            <a:ext cx="8356209" cy="5624372"/>
          </a:xfrm>
          <a:prstGeom prst="round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1"/>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ormAutofit fontScale="92500"/>
          </a:bodyPr>
          <a:lstStyle/>
          <a:p>
            <a:pPr marL="457200" indent="-457200">
              <a:lnSpc>
                <a:spcPct val="90000"/>
              </a:lnSpc>
              <a:spcBef>
                <a:spcPts val="1000"/>
              </a:spcBef>
              <a:buClr>
                <a:schemeClr val="accent1"/>
              </a:buClr>
              <a:buSzPct val="80000"/>
              <a:buFont typeface="+mj-lt"/>
              <a:buAutoNum type="arabicPeriod"/>
            </a:pPr>
            <a:r>
              <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rPr>
              <a:t>How has the frequency and severity of crashes varied over </a:t>
            </a:r>
            <a:r>
              <a:rPr lang="en-US" sz="2000" dirty="0">
                <a:solidFill>
                  <a:schemeClr val="tx2">
                    <a:lumMod val="85000"/>
                    <a:lumOff val="15000"/>
                  </a:schemeClr>
                </a:solidFill>
                <a:latin typeface="Congenial" panose="02000503040000020004" pitchFamily="2" charset="0"/>
                <a:ea typeface="ADLaM Display" panose="02010000000000000000" pitchFamily="2" charset="0"/>
                <a:cs typeface="ADLaM Display" panose="02010000000000000000" pitchFamily="2" charset="0"/>
              </a:rPr>
              <a:t>time</a:t>
            </a:r>
            <a:r>
              <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rPr>
              <a:t>? </a:t>
            </a:r>
          </a:p>
          <a:p>
            <a:pPr marL="457200" indent="-457200">
              <a:lnSpc>
                <a:spcPct val="90000"/>
              </a:lnSpc>
              <a:spcBef>
                <a:spcPts val="1000"/>
              </a:spcBef>
              <a:buClr>
                <a:schemeClr val="accent1"/>
              </a:buClr>
              <a:buSzPct val="80000"/>
              <a:buFont typeface="+mj-lt"/>
              <a:buAutoNum type="arabicPeriod"/>
            </a:pPr>
            <a:r>
              <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rPr>
              <a:t>Are there distinct patterns in crash occurrences and severity based on the age groups of those involved (senior vs young)?</a:t>
            </a:r>
          </a:p>
          <a:p>
            <a:pPr marL="457200" indent="-457200">
              <a:lnSpc>
                <a:spcPct val="90000"/>
              </a:lnSpc>
              <a:spcBef>
                <a:spcPts val="1000"/>
              </a:spcBef>
              <a:buClr>
                <a:schemeClr val="accent1"/>
              </a:buClr>
              <a:buSzPct val="80000"/>
              <a:buFont typeface="+mj-lt"/>
              <a:buAutoNum type="arabicPeriod"/>
            </a:pPr>
            <a:r>
              <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rPr>
              <a:t>What are the external  factors to crashes in Virginia, such as  speed, alcohol, bike, distracted, 'drowsy, drug, ‘hit a</a:t>
            </a:r>
            <a:r>
              <a:rPr lang="en-US" sz="2000" dirty="0">
                <a:solidFill>
                  <a:schemeClr val="tx2">
                    <a:lumMod val="85000"/>
                    <a:lumOff val="15000"/>
                  </a:schemeClr>
                </a:solidFill>
                <a:latin typeface="Congenial" panose="02000503040000020004" pitchFamily="2" charset="0"/>
                <a:ea typeface="ADLaM Display" panose="02010000000000000000" pitchFamily="2" charset="0"/>
                <a:cs typeface="ADLaM Display" panose="02010000000000000000" pitchFamily="2" charset="0"/>
              </a:rPr>
              <a:t>nd </a:t>
            </a:r>
            <a:r>
              <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rPr>
              <a:t>run, large truck</a:t>
            </a:r>
            <a:r>
              <a:rPr lang="en-US" sz="2000" dirty="0">
                <a:solidFill>
                  <a:schemeClr val="tx2">
                    <a:lumMod val="85000"/>
                    <a:lumOff val="15000"/>
                  </a:schemeClr>
                </a:solidFill>
                <a:latin typeface="Congenial" panose="02000503040000020004" pitchFamily="2" charset="0"/>
                <a:ea typeface="ADLaM Display" panose="02010000000000000000" pitchFamily="2" charset="0"/>
                <a:cs typeface="ADLaM Display" panose="02010000000000000000" pitchFamily="2" charset="0"/>
              </a:rPr>
              <a:t>?</a:t>
            </a:r>
          </a:p>
          <a:p>
            <a:pPr marL="457200" indent="-457200">
              <a:lnSpc>
                <a:spcPct val="90000"/>
              </a:lnSpc>
              <a:spcBef>
                <a:spcPts val="1000"/>
              </a:spcBef>
              <a:buClr>
                <a:schemeClr val="accent1"/>
              </a:buClr>
              <a:buSzPct val="80000"/>
              <a:buFont typeface="+mj-lt"/>
              <a:buAutoNum type="arabicPeriod"/>
            </a:pPr>
            <a:r>
              <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rPr>
              <a:t>What are the primary contributing factors to crashes in  </a:t>
            </a:r>
            <a:r>
              <a:rPr lang="en-US" sz="2000" dirty="0">
                <a:solidFill>
                  <a:schemeClr val="tx2">
                    <a:lumMod val="85000"/>
                    <a:lumOff val="15000"/>
                  </a:schemeClr>
                </a:solidFill>
                <a:latin typeface="Congenial" panose="02000503040000020004" pitchFamily="2" charset="0"/>
                <a:ea typeface="ADLaM Display" panose="02010000000000000000" pitchFamily="2" charset="0"/>
                <a:cs typeface="ADLaM Display" panose="02010000000000000000" pitchFamily="2" charset="0"/>
              </a:rPr>
              <a:t>V</a:t>
            </a:r>
            <a:r>
              <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rPr>
              <a:t>irginia</a:t>
            </a:r>
          </a:p>
          <a:p>
            <a:pPr marL="457200" indent="-457200">
              <a:lnSpc>
                <a:spcPct val="90000"/>
              </a:lnSpc>
              <a:spcBef>
                <a:spcPts val="1000"/>
              </a:spcBef>
              <a:buClr>
                <a:schemeClr val="accent1"/>
              </a:buClr>
              <a:buSzPct val="80000"/>
              <a:buFont typeface="+mj-lt"/>
              <a:buAutoNum type="arabicPeriod"/>
            </a:pPr>
            <a:r>
              <a:rPr lang="en-US" sz="2000" dirty="0">
                <a:solidFill>
                  <a:schemeClr val="tx2">
                    <a:lumMod val="85000"/>
                    <a:lumOff val="15000"/>
                  </a:schemeClr>
                </a:solidFill>
                <a:latin typeface="Congenial" panose="02000503040000020004" pitchFamily="2" charset="0"/>
                <a:ea typeface="Georgia" panose="02040502050405020303" pitchFamily="18" charset="0"/>
                <a:cs typeface="Georgia" panose="02040502050405020303" pitchFamily="18" charset="0"/>
              </a:rPr>
              <a:t>W</a:t>
            </a:r>
            <a:r>
              <a:rPr lang="en-US" sz="2000" dirty="0">
                <a:solidFill>
                  <a:schemeClr val="tx2">
                    <a:lumMod val="85000"/>
                    <a:lumOff val="15000"/>
                  </a:schemeClr>
                </a:solidFill>
                <a:effectLst/>
                <a:latin typeface="Congenial" panose="02000503040000020004" pitchFamily="2" charset="0"/>
                <a:ea typeface="Georgia" panose="02040502050405020303" pitchFamily="18" charset="0"/>
                <a:cs typeface="Georgia" panose="02040502050405020303" pitchFamily="18" charset="0"/>
              </a:rPr>
              <a:t>hat are the differences in crash pattern and severity based on the presence of work zones and school zones?</a:t>
            </a:r>
            <a:endPar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endParaRPr>
          </a:p>
          <a:p>
            <a:pPr marL="457200" indent="-457200">
              <a:lnSpc>
                <a:spcPct val="90000"/>
              </a:lnSpc>
              <a:spcBef>
                <a:spcPts val="1000"/>
              </a:spcBef>
              <a:buClr>
                <a:schemeClr val="accent1"/>
              </a:buClr>
              <a:buSzPct val="80000"/>
              <a:buFont typeface="+mj-lt"/>
              <a:buAutoNum type="arabicPeriod"/>
            </a:pPr>
            <a:r>
              <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rPr>
              <a:t>Investigate the types of collision, the number of vehicles involved, and factors such as weather condition, road surface,  and assess if these factors vary based on </a:t>
            </a:r>
            <a:r>
              <a:rPr lang="en-US" sz="2000" dirty="0">
                <a:solidFill>
                  <a:schemeClr val="tx2">
                    <a:lumMod val="85000"/>
                    <a:lumOff val="15000"/>
                  </a:schemeClr>
                </a:solidFill>
                <a:latin typeface="Congenial" panose="02000503040000020004" pitchFamily="2" charset="0"/>
                <a:ea typeface="ADLaM Display" panose="02010000000000000000" pitchFamily="2" charset="0"/>
                <a:cs typeface="ADLaM Display" panose="02010000000000000000" pitchFamily="2" charset="0"/>
              </a:rPr>
              <a:t>area type</a:t>
            </a:r>
            <a:r>
              <a:rPr lang="en-US" sz="200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rPr>
              <a:t> urban/rural classification.</a:t>
            </a:r>
          </a:p>
          <a:p>
            <a:pPr marL="457200" indent="-457200">
              <a:lnSpc>
                <a:spcPct val="90000"/>
              </a:lnSpc>
              <a:spcBef>
                <a:spcPts val="1000"/>
              </a:spcBef>
              <a:buClr>
                <a:schemeClr val="accent1"/>
              </a:buClr>
              <a:buSzPct val="80000"/>
              <a:buFont typeface="+mj-lt"/>
              <a:buAutoNum type="arabicPeriod"/>
            </a:pPr>
            <a:r>
              <a:rPr lang="en-US" sz="2000" dirty="0">
                <a:solidFill>
                  <a:schemeClr val="tx2">
                    <a:lumMod val="85000"/>
                    <a:lumOff val="15000"/>
                  </a:schemeClr>
                </a:solidFill>
                <a:latin typeface="Congenial" panose="02000503040000020004" pitchFamily="2" charset="0"/>
                <a:ea typeface="ADLaM Display" panose="02010000000000000000" pitchFamily="2" charset="0"/>
                <a:cs typeface="ADLaM Display" panose="02010000000000000000" pitchFamily="2" charset="0"/>
              </a:rPr>
              <a:t>What is the distribution of fatality rate across Virginia counties, and which counties exhibit the highest fatalities rate?</a:t>
            </a:r>
          </a:p>
          <a:p>
            <a:pPr marL="342900" indent="-342900">
              <a:lnSpc>
                <a:spcPct val="90000"/>
              </a:lnSpc>
              <a:spcBef>
                <a:spcPts val="1000"/>
              </a:spcBef>
              <a:buClr>
                <a:schemeClr val="accent1"/>
              </a:buClr>
              <a:buSzPct val="80000"/>
              <a:buFont typeface="+mj-lt"/>
              <a:buAutoNum type="arabicPeriod"/>
            </a:pPr>
            <a:endParaRPr lang="en-US" sz="1740" dirty="0">
              <a:solidFill>
                <a:schemeClr val="tx2">
                  <a:lumMod val="85000"/>
                  <a:lumOff val="15000"/>
                </a:schemeClr>
              </a:solidFill>
              <a:effectLst/>
              <a:latin typeface="Congenial" panose="02000503040000020004" pitchFamily="2" charset="0"/>
              <a:ea typeface="ADLaM Display" panose="02010000000000000000" pitchFamily="2" charset="0"/>
              <a:cs typeface="ADLaM Display" panose="02010000000000000000" pitchFamily="2" charset="0"/>
            </a:endParaRPr>
          </a:p>
          <a:p>
            <a:pPr marL="342900" indent="-342900">
              <a:lnSpc>
                <a:spcPct val="90000"/>
              </a:lnSpc>
              <a:spcBef>
                <a:spcPts val="1000"/>
              </a:spcBef>
              <a:buClr>
                <a:schemeClr val="accent1"/>
              </a:buClr>
              <a:buSzPct val="80000"/>
              <a:buFont typeface="+mj-lt"/>
              <a:buAutoNum type="arabicPeriod"/>
            </a:pPr>
            <a:endParaRPr lang="en-US" sz="1740" dirty="0">
              <a:solidFill>
                <a:schemeClr val="tx2">
                  <a:lumMod val="85000"/>
                  <a:lumOff val="15000"/>
                </a:schemeClr>
              </a:solidFill>
              <a:latin typeface="Congenial" panose="02000503040000020004"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4157533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1B5377-E600-CDA0-BDC3-E3AD15D620A8}"/>
              </a:ext>
            </a:extLst>
          </p:cNvPr>
          <p:cNvSpPr>
            <a:spLocks noGrp="1"/>
          </p:cNvSpPr>
          <p:nvPr>
            <p:ph type="title"/>
          </p:nvPr>
        </p:nvSpPr>
        <p:spPr>
          <a:xfrm>
            <a:off x="673754" y="643467"/>
            <a:ext cx="4203045" cy="1375608"/>
          </a:xfrm>
        </p:spPr>
        <p:txBody>
          <a:bodyPr vert="horz" lIns="91440" tIns="45720" rIns="91440" bIns="45720" rtlCol="0" anchor="ctr">
            <a:normAutofit/>
          </a:bodyPr>
          <a:lstStyle/>
          <a:p>
            <a:pPr algn="l">
              <a:lnSpc>
                <a:spcPct val="90000"/>
              </a:lnSpc>
            </a:pPr>
            <a:r>
              <a:rPr lang="en-US" sz="2000" i="1">
                <a:solidFill>
                  <a:schemeClr val="bg1"/>
                </a:solidFill>
                <a:effectLst/>
              </a:rPr>
              <a:t>what are the differences in crash pattern based on the presence of work zones and school zones?</a:t>
            </a:r>
            <a:br>
              <a:rPr lang="en-US" sz="2000">
                <a:solidFill>
                  <a:schemeClr val="bg1"/>
                </a:solidFill>
                <a:effectLst/>
              </a:rPr>
            </a:br>
            <a:endParaRPr lang="en-US" sz="2000">
              <a:solidFill>
                <a:schemeClr val="bg1"/>
              </a:solidFill>
            </a:endParaRPr>
          </a:p>
        </p:txBody>
      </p:sp>
      <p:sp>
        <p:nvSpPr>
          <p:cNvPr id="3" name="Text Placeholder 2">
            <a:extLst>
              <a:ext uri="{FF2B5EF4-FFF2-40B4-BE49-F238E27FC236}">
                <a16:creationId xmlns:a16="http://schemas.microsoft.com/office/drawing/2014/main" id="{DB6BD53F-D255-3797-F9DC-749DBF8EDF8B}"/>
              </a:ext>
            </a:extLst>
          </p:cNvPr>
          <p:cNvSpPr>
            <a:spLocks noGrp="1"/>
          </p:cNvSpPr>
          <p:nvPr>
            <p:ph type="body" sz="quarter" idx="27"/>
          </p:nvPr>
        </p:nvSpPr>
        <p:spPr>
          <a:xfrm>
            <a:off x="673754" y="2160590"/>
            <a:ext cx="3973943" cy="3440110"/>
          </a:xfrm>
        </p:spPr>
        <p:txBody>
          <a:bodyPr vert="horz" lIns="91440" tIns="45720" rIns="91440" bIns="45720" rtlCol="0">
            <a:normAutofit/>
          </a:bodyPr>
          <a:lstStyle/>
          <a:p>
            <a:pPr algn="l">
              <a:buFont typeface="Wingdings 3" charset="2"/>
              <a:buChar char=""/>
            </a:pPr>
            <a:endParaRPr lang="en-US" b="0">
              <a:solidFill>
                <a:schemeClr val="bg1"/>
              </a:solidFill>
              <a:ea typeface="+mn-ea"/>
            </a:endParaRPr>
          </a:p>
          <a:p>
            <a:pPr algn="l">
              <a:buFont typeface="Wingdings 3" charset="2"/>
              <a:buChar char=""/>
            </a:pPr>
            <a:endParaRPr lang="en-US" b="0" i="0">
              <a:solidFill>
                <a:schemeClr val="bg1"/>
              </a:solidFill>
              <a:effectLst/>
              <a:ea typeface="+mn-ea"/>
            </a:endParaRPr>
          </a:p>
          <a:p>
            <a:pPr algn="l">
              <a:buFont typeface="Wingdings 3" charset="2"/>
              <a:buChar char=""/>
            </a:pPr>
            <a:endParaRPr lang="en-US" b="0" i="0">
              <a:solidFill>
                <a:schemeClr val="bg1"/>
              </a:solidFill>
              <a:effectLst/>
              <a:ea typeface="+mn-ea"/>
            </a:endParaRPr>
          </a:p>
          <a:p>
            <a:pPr algn="l">
              <a:buFont typeface="Wingdings 3" charset="2"/>
              <a:buChar char=""/>
            </a:pPr>
            <a:endParaRPr lang="en-US" b="0" i="0">
              <a:solidFill>
                <a:schemeClr val="bg1"/>
              </a:solidFill>
              <a:effectLst/>
              <a:ea typeface="+mn-ea"/>
            </a:endParaRPr>
          </a:p>
          <a:p>
            <a:pPr algn="l">
              <a:buFont typeface="Wingdings 3" charset="2"/>
              <a:buChar char=""/>
            </a:pPr>
            <a:endParaRPr lang="en-US" b="0">
              <a:solidFill>
                <a:schemeClr val="bg1"/>
              </a:solidFill>
              <a:ea typeface="+mn-ea"/>
            </a:endParaRPr>
          </a:p>
          <a:p>
            <a:pPr algn="l">
              <a:buFont typeface="Wingdings 3" charset="2"/>
              <a:buChar char=""/>
            </a:pPr>
            <a:endParaRPr lang="en-US" b="0" i="0" u="none" strike="noStrike" baseline="0">
              <a:solidFill>
                <a:schemeClr val="bg1"/>
              </a:solidFill>
              <a:ea typeface="+mn-ea"/>
            </a:endParaRPr>
          </a:p>
          <a:p>
            <a:pPr algn="l">
              <a:buFont typeface="Wingdings 3" charset="2"/>
              <a:buChar char=""/>
            </a:pPr>
            <a:endParaRPr lang="en-US" b="0">
              <a:solidFill>
                <a:schemeClr val="bg1"/>
              </a:solidFill>
              <a:ea typeface="+mn-ea"/>
            </a:endParaRPr>
          </a:p>
          <a:p>
            <a:pPr algn="l">
              <a:buFont typeface="Wingdings 3" charset="2"/>
              <a:buChar char=""/>
            </a:pPr>
            <a:endParaRPr lang="en-US" b="0" i="0" u="none" strike="noStrike" baseline="0">
              <a:solidFill>
                <a:schemeClr val="bg1"/>
              </a:solidFill>
              <a:ea typeface="+mn-ea"/>
            </a:endParaRPr>
          </a:p>
          <a:p>
            <a:pPr algn="l">
              <a:buFont typeface="Wingdings 3" charset="2"/>
              <a:buChar char=""/>
            </a:pPr>
            <a:endParaRPr lang="en-US" b="0">
              <a:solidFill>
                <a:schemeClr val="bg1"/>
              </a:solidFill>
              <a:ea typeface="+mn-ea"/>
            </a:endParaRPr>
          </a:p>
          <a:p>
            <a:pPr algn="l">
              <a:buFont typeface="Wingdings 3" charset="2"/>
              <a:buChar char=""/>
            </a:pPr>
            <a:endParaRPr lang="en-US" b="0" i="0" u="none" strike="noStrike" baseline="0">
              <a:solidFill>
                <a:schemeClr val="bg1"/>
              </a:solidFill>
              <a:ea typeface="+mn-ea"/>
            </a:endParaRPr>
          </a:p>
          <a:p>
            <a:pPr algn="l">
              <a:buFont typeface="Wingdings 3" charset="2"/>
              <a:buChar char=""/>
            </a:pPr>
            <a:endParaRPr lang="en-US" b="0">
              <a:solidFill>
                <a:schemeClr val="bg1"/>
              </a:solidFill>
              <a:ea typeface="+mn-ea"/>
            </a:endParaRPr>
          </a:p>
          <a:p>
            <a:pPr algn="l">
              <a:buFont typeface="Wingdings 3" charset="2"/>
              <a:buChar char=""/>
            </a:pPr>
            <a:endParaRPr lang="en-US" b="0" i="0" u="none" strike="noStrike" baseline="0">
              <a:solidFill>
                <a:schemeClr val="bg1"/>
              </a:solidFill>
              <a:ea typeface="+mn-ea"/>
            </a:endParaRP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a:xfrm>
            <a:off x="10556161" y="6182876"/>
            <a:ext cx="683339" cy="365125"/>
          </a:xfrm>
        </p:spPr>
        <p:txBody>
          <a:bodyPr vert="horz" lIns="91440" tIns="45720" rIns="91440" bIns="45720" rtlCol="0" anchor="ctr">
            <a:normAutofit/>
          </a:bodyPr>
          <a:lstStyle/>
          <a:p>
            <a:pPr defTabSz="914400">
              <a:spcAft>
                <a:spcPts val="600"/>
              </a:spcAft>
            </a:pPr>
            <a:fld id="{47FEACEE-25B4-4A2D-B147-27296E36371D}" type="slidenum">
              <a:rPr lang="en-US" altLang="zh-CN">
                <a:solidFill>
                  <a:schemeClr val="tx1">
                    <a:lumMod val="65000"/>
                    <a:lumOff val="35000"/>
                  </a:schemeClr>
                </a:solidFill>
              </a:rPr>
              <a:pPr defTabSz="914400">
                <a:spcAft>
                  <a:spcPts val="600"/>
                </a:spcAft>
              </a:pPr>
              <a:t>3</a:t>
            </a:fld>
            <a:endParaRPr lang="en-US" altLang="zh-CN">
              <a:solidFill>
                <a:schemeClr val="tx1">
                  <a:lumMod val="65000"/>
                  <a:lumOff val="35000"/>
                </a:schemeClr>
              </a:solidFill>
            </a:endParaRPr>
          </a:p>
        </p:txBody>
      </p:sp>
      <p:sp>
        <p:nvSpPr>
          <p:cNvPr id="45" name="Text Placeholder 2">
            <a:extLst>
              <a:ext uri="{FF2B5EF4-FFF2-40B4-BE49-F238E27FC236}">
                <a16:creationId xmlns:a16="http://schemas.microsoft.com/office/drawing/2014/main" id="{35FB1A24-4444-21CE-C4EB-FFE5D0094CC0}"/>
              </a:ext>
            </a:extLst>
          </p:cNvPr>
          <p:cNvSpPr txBox="1">
            <a:spLocks/>
          </p:cNvSpPr>
          <p:nvPr/>
        </p:nvSpPr>
        <p:spPr>
          <a:xfrm>
            <a:off x="4253948" y="5092419"/>
            <a:ext cx="3035583" cy="1400456"/>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8" name="TextBox 7">
            <a:extLst>
              <a:ext uri="{FF2B5EF4-FFF2-40B4-BE49-F238E27FC236}">
                <a16:creationId xmlns:a16="http://schemas.microsoft.com/office/drawing/2014/main" id="{1514DFC0-7371-C04D-4F00-E1ABC69DC141}"/>
              </a:ext>
            </a:extLst>
          </p:cNvPr>
          <p:cNvSpPr txBox="1"/>
          <p:nvPr/>
        </p:nvSpPr>
        <p:spPr>
          <a:xfrm>
            <a:off x="84451" y="233010"/>
            <a:ext cx="7834210" cy="461665"/>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sz="2400" dirty="0">
                <a:solidFill>
                  <a:schemeClr val="accent6"/>
                </a:solidFill>
                <a:effectLst/>
                <a:latin typeface="Abadi" panose="020B0604020104020204" pitchFamily="34" charset="0"/>
                <a:ea typeface="Georgia" panose="02040502050405020303" pitchFamily="18" charset="0"/>
                <a:cs typeface="Georgia" panose="02040502050405020303" pitchFamily="18" charset="0"/>
              </a:rPr>
              <a:t>How has the frequency of crashes varied over time?</a:t>
            </a:r>
            <a:endParaRPr lang="en-US" sz="2400" dirty="0">
              <a:solidFill>
                <a:schemeClr val="accent6"/>
              </a:solidFill>
              <a:effectLst/>
              <a:latin typeface="Abadi" panose="020B0604020104020204" pitchFamily="34" charset="0"/>
              <a:ea typeface="Calibri" panose="020F0502020204030204" pitchFamily="34" charset="0"/>
            </a:endParaRPr>
          </a:p>
        </p:txBody>
      </p:sp>
      <p:sp>
        <p:nvSpPr>
          <p:cNvPr id="9" name="TextBox 8">
            <a:extLst>
              <a:ext uri="{FF2B5EF4-FFF2-40B4-BE49-F238E27FC236}">
                <a16:creationId xmlns:a16="http://schemas.microsoft.com/office/drawing/2014/main" id="{347C846F-7ECE-C8F1-8CDE-D9A5A153CFB1}"/>
              </a:ext>
            </a:extLst>
          </p:cNvPr>
          <p:cNvSpPr txBox="1"/>
          <p:nvPr/>
        </p:nvSpPr>
        <p:spPr>
          <a:xfrm>
            <a:off x="8107013" y="1298706"/>
            <a:ext cx="2982351" cy="1886455"/>
          </a:xfrm>
          <a:prstGeom prst="rect">
            <a:avLst/>
          </a:prstGeom>
          <a:noFill/>
        </p:spPr>
        <p:txBody>
          <a:bodyPr wrap="square" rtlCol="0">
            <a:spAutoFit/>
          </a:bodyPr>
          <a:lstStyle/>
          <a:p>
            <a:endParaRPr lang="en-US" dirty="0"/>
          </a:p>
        </p:txBody>
      </p:sp>
      <p:sp>
        <p:nvSpPr>
          <p:cNvPr id="11" name="Rectangle 10">
            <a:extLst>
              <a:ext uri="{FF2B5EF4-FFF2-40B4-BE49-F238E27FC236}">
                <a16:creationId xmlns:a16="http://schemas.microsoft.com/office/drawing/2014/main" id="{B5963C41-EE30-5EB4-2D76-922EA8F747B7}"/>
              </a:ext>
            </a:extLst>
          </p:cNvPr>
          <p:cNvSpPr/>
          <p:nvPr/>
        </p:nvSpPr>
        <p:spPr>
          <a:xfrm>
            <a:off x="7918662" y="484634"/>
            <a:ext cx="4188888" cy="440668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76200"/>
          </a:effectLst>
        </p:spPr>
        <p:style>
          <a:lnRef idx="2">
            <a:schemeClr val="accent6"/>
          </a:lnRef>
          <a:fillRef idx="1">
            <a:schemeClr val="lt1"/>
          </a:fillRef>
          <a:effectRef idx="0">
            <a:schemeClr val="accent6"/>
          </a:effectRef>
          <a:fontRef idx="minor">
            <a:schemeClr val="dk1"/>
          </a:fontRef>
        </p:style>
        <p:txBody>
          <a:bodyPr rtlCol="0" anchor="ctr"/>
          <a:lstStyle/>
          <a:p>
            <a:r>
              <a:rPr lang="en-US" sz="2400" b="0" i="0" dirty="0">
                <a:solidFill>
                  <a:srgbClr val="333333"/>
                </a:solidFill>
                <a:effectLst/>
                <a:latin typeface="Roboto" panose="02000000000000000000" pitchFamily="2" charset="0"/>
              </a:rPr>
              <a:t>Over the last 10 years, </a:t>
            </a:r>
            <a:r>
              <a:rPr lang="en-US" sz="2400" b="0" i="0" dirty="0">
                <a:solidFill>
                  <a:srgbClr val="FF0000"/>
                </a:solidFill>
                <a:effectLst/>
                <a:latin typeface="Roboto" panose="02000000000000000000" pitchFamily="2" charset="0"/>
              </a:rPr>
              <a:t>8,034</a:t>
            </a:r>
            <a:r>
              <a:rPr lang="en-US" sz="2400" b="0" i="0" dirty="0">
                <a:solidFill>
                  <a:srgbClr val="333333"/>
                </a:solidFill>
                <a:effectLst/>
                <a:latin typeface="Roboto" panose="02000000000000000000" pitchFamily="2" charset="0"/>
              </a:rPr>
              <a:t> people were killed in crashes on Virginia roadways. Of those deaths, </a:t>
            </a:r>
            <a:r>
              <a:rPr lang="en-US" sz="2400" b="0" i="0" dirty="0">
                <a:solidFill>
                  <a:srgbClr val="FF0000"/>
                </a:solidFill>
                <a:effectLst/>
                <a:latin typeface="Roboto" panose="02000000000000000000" pitchFamily="2" charset="0"/>
              </a:rPr>
              <a:t>791 - 10% </a:t>
            </a:r>
            <a:r>
              <a:rPr lang="en-US" sz="2400" b="0" i="0" dirty="0">
                <a:solidFill>
                  <a:srgbClr val="333333"/>
                </a:solidFill>
                <a:effectLst/>
                <a:latin typeface="Roboto" panose="02000000000000000000" pitchFamily="2" charset="0"/>
              </a:rPr>
              <a:t>- occurred in </a:t>
            </a:r>
            <a:r>
              <a:rPr lang="en-US" sz="2400" b="0" i="0" dirty="0">
                <a:solidFill>
                  <a:srgbClr val="FF0000"/>
                </a:solidFill>
                <a:effectLst/>
                <a:latin typeface="Roboto" panose="02000000000000000000" pitchFamily="2" charset="0"/>
              </a:rPr>
              <a:t>October</a:t>
            </a:r>
            <a:r>
              <a:rPr lang="en-US" sz="2400" b="0" i="0" dirty="0">
                <a:solidFill>
                  <a:srgbClr val="333333"/>
                </a:solidFill>
                <a:effectLst/>
                <a:latin typeface="Roboto" panose="02000000000000000000" pitchFamily="2" charset="0"/>
              </a:rPr>
              <a:t>, making it statistically the most dangerous month of the year for crash fatalities</a:t>
            </a:r>
            <a:r>
              <a:rPr lang="en-US" b="0" i="0" dirty="0">
                <a:solidFill>
                  <a:srgbClr val="333333"/>
                </a:solidFill>
                <a:effectLst/>
                <a:latin typeface="Roboto" panose="02000000000000000000" pitchFamily="2" charset="0"/>
              </a:rPr>
              <a:t>.</a:t>
            </a:r>
          </a:p>
          <a:p>
            <a:pPr algn="ctr"/>
            <a:endParaRPr lang="en-US" dirty="0">
              <a:solidFill>
                <a:srgbClr val="333333"/>
              </a:solidFill>
              <a:latin typeface="Roboto" panose="02000000000000000000" pitchFamily="2" charset="0"/>
            </a:endParaRPr>
          </a:p>
        </p:txBody>
      </p:sp>
      <p:pic>
        <p:nvPicPr>
          <p:cNvPr id="12" name="Picture 11" descr="A graph of a graph of a graph of a graph of a graph of a graph of a graph of a graph of a graph of a graph of a graph of a graph of a graph of">
            <a:extLst>
              <a:ext uri="{FF2B5EF4-FFF2-40B4-BE49-F238E27FC236}">
                <a16:creationId xmlns:a16="http://schemas.microsoft.com/office/drawing/2014/main" id="{C27B0DAB-7270-DB96-7435-4A3622F9A97C}"/>
              </a:ext>
            </a:extLst>
          </p:cNvPr>
          <p:cNvPicPr>
            <a:picLocks noChangeAspect="1"/>
          </p:cNvPicPr>
          <p:nvPr/>
        </p:nvPicPr>
        <p:blipFill>
          <a:blip r:embed="rId3"/>
          <a:stretch>
            <a:fillRect/>
          </a:stretch>
        </p:blipFill>
        <p:spPr>
          <a:xfrm>
            <a:off x="84451" y="749497"/>
            <a:ext cx="7289531" cy="6063369"/>
          </a:xfrm>
          <a:prstGeom prst="rect">
            <a:avLst/>
          </a:prstGeom>
        </p:spPr>
      </p:pic>
    </p:spTree>
    <p:extLst>
      <p:ext uri="{BB962C8B-B14F-4D97-AF65-F5344CB8AC3E}">
        <p14:creationId xmlns:p14="http://schemas.microsoft.com/office/powerpoint/2010/main" val="2825925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D40ACDA-7AA4-CFB1-6780-89A681F757C4}"/>
              </a:ext>
            </a:extLst>
          </p:cNvPr>
          <p:cNvSpPr/>
          <p:nvPr/>
        </p:nvSpPr>
        <p:spPr>
          <a:xfrm>
            <a:off x="412540" y="269532"/>
            <a:ext cx="9355574" cy="904119"/>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254000"/>
          </a:effectLst>
        </p:spPr>
        <p:txBody>
          <a:bodyPr vert="horz" lIns="91440" tIns="45720" rIns="91440" bIns="45720" rtlCol="0" anchor="t">
            <a:normAutofit/>
          </a:bodyPr>
          <a:lstStyle/>
          <a:p>
            <a:pPr>
              <a:spcBef>
                <a:spcPct val="0"/>
              </a:spcBef>
              <a:spcAft>
                <a:spcPts val="600"/>
              </a:spcAft>
            </a:pPr>
            <a:r>
              <a:rPr lang="en-US" sz="2400" dirty="0">
                <a:ln w="0"/>
                <a:solidFill>
                  <a:schemeClr val="accent6"/>
                </a:solidFill>
                <a:effectLst>
                  <a:outerShdw blurRad="38100" dist="25400" dir="5400000" algn="ctr" rotWithShape="0">
                    <a:srgbClr val="6E747A">
                      <a:alpha val="43000"/>
                    </a:srgbClr>
                  </a:outerShdw>
                </a:effectLst>
                <a:latin typeface="Abadi" panose="020B0604020104020204" pitchFamily="34" charset="0"/>
                <a:ea typeface="+mj-ea"/>
                <a:cs typeface="+mj-cs"/>
              </a:rPr>
              <a:t>How has the frequency and severity of crashes varied over the years?  </a:t>
            </a:r>
          </a:p>
        </p:txBody>
      </p:sp>
      <p:sp>
        <p:nvSpPr>
          <p:cNvPr id="6" name="Footer Placeholder 5">
            <a:extLst>
              <a:ext uri="{FF2B5EF4-FFF2-40B4-BE49-F238E27FC236}">
                <a16:creationId xmlns:a16="http://schemas.microsoft.com/office/drawing/2014/main" id="{0FAB8CE6-4705-57FA-7F0F-F4A5C574996B}"/>
              </a:ext>
            </a:extLst>
          </p:cNvPr>
          <p:cNvSpPr>
            <a:spLocks noGrp="1"/>
          </p:cNvSpPr>
          <p:nvPr>
            <p:ph type="ftr" sz="quarter" idx="58"/>
          </p:nvPr>
        </p:nvSpPr>
        <p:spPr>
          <a:xfrm>
            <a:off x="-5578" y="6533286"/>
            <a:ext cx="6297612" cy="365125"/>
          </a:xfrm>
        </p:spPr>
        <p:txBody>
          <a:bodyPr vert="horz" lIns="91440" tIns="45720" rIns="91440" bIns="45720" rtlCol="0" anchor="ctr">
            <a:normAutofit/>
          </a:bodyPr>
          <a:lstStyle/>
          <a:p>
            <a:pPr defTabSz="914400">
              <a:spcAft>
                <a:spcPts val="600"/>
              </a:spcAft>
            </a:pPr>
            <a:r>
              <a:rPr lang="en-US" kern="1200">
                <a:solidFill>
                  <a:schemeClr val="tx1">
                    <a:tint val="75000"/>
                  </a:schemeClr>
                </a:solidFill>
                <a:latin typeface="+mn-lt"/>
                <a:ea typeface="+mn-ea"/>
                <a:cs typeface="+mn-cs"/>
              </a:rPr>
              <a:t>Frequency over time</a:t>
            </a: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a:xfrm>
            <a:off x="8325869" y="6350723"/>
            <a:ext cx="683339" cy="365125"/>
          </a:xfrm>
        </p:spPr>
        <p:txBody>
          <a:bodyPr vert="horz" lIns="91440" tIns="45720" rIns="91440" bIns="45720" rtlCol="0" anchor="ctr">
            <a:normAutofit/>
          </a:bodyPr>
          <a:lstStyle/>
          <a:p>
            <a:pPr defTabSz="914400">
              <a:spcAft>
                <a:spcPts val="600"/>
              </a:spcAft>
            </a:pPr>
            <a:fld id="{47FEACEE-25B4-4A2D-B147-27296E36371D}" type="slidenum">
              <a:rPr lang="en-US" altLang="zh-CN">
                <a:solidFill>
                  <a:schemeClr val="accent1"/>
                </a:solidFill>
              </a:rPr>
              <a:pPr defTabSz="914400">
                <a:spcAft>
                  <a:spcPts val="600"/>
                </a:spcAft>
              </a:pPr>
              <a:t>4</a:t>
            </a:fld>
            <a:endParaRPr lang="en-US" altLang="zh-CN">
              <a:solidFill>
                <a:schemeClr val="accent1"/>
              </a:solidFill>
            </a:endParaRPr>
          </a:p>
        </p:txBody>
      </p:sp>
      <p:sp>
        <p:nvSpPr>
          <p:cNvPr id="45" name="Text Placeholder 2">
            <a:extLst>
              <a:ext uri="{FF2B5EF4-FFF2-40B4-BE49-F238E27FC236}">
                <a16:creationId xmlns:a16="http://schemas.microsoft.com/office/drawing/2014/main" id="{35FB1A24-4444-21CE-C4EB-FFE5D0094CC0}"/>
              </a:ext>
            </a:extLst>
          </p:cNvPr>
          <p:cNvSpPr txBox="1">
            <a:spLocks/>
          </p:cNvSpPr>
          <p:nvPr/>
        </p:nvSpPr>
        <p:spPr>
          <a:xfrm>
            <a:off x="4253948" y="5092419"/>
            <a:ext cx="3035583" cy="1400456"/>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48" name="Text Placeholder 2">
            <a:extLst>
              <a:ext uri="{FF2B5EF4-FFF2-40B4-BE49-F238E27FC236}">
                <a16:creationId xmlns:a16="http://schemas.microsoft.com/office/drawing/2014/main" id="{8308CA6C-47C5-8918-6AFB-79255B482EB4}"/>
              </a:ext>
            </a:extLst>
          </p:cNvPr>
          <p:cNvSpPr txBox="1">
            <a:spLocks/>
          </p:cNvSpPr>
          <p:nvPr/>
        </p:nvSpPr>
        <p:spPr>
          <a:xfrm>
            <a:off x="8640417" y="3933764"/>
            <a:ext cx="3207627" cy="1324805"/>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3" name="Rectangle 2">
            <a:extLst>
              <a:ext uri="{FF2B5EF4-FFF2-40B4-BE49-F238E27FC236}">
                <a16:creationId xmlns:a16="http://schemas.microsoft.com/office/drawing/2014/main" id="{8AD18244-0272-08A8-01EC-9C3DC68D40A2}"/>
              </a:ext>
            </a:extLst>
          </p:cNvPr>
          <p:cNvSpPr/>
          <p:nvPr/>
        </p:nvSpPr>
        <p:spPr>
          <a:xfrm>
            <a:off x="8171543" y="945394"/>
            <a:ext cx="3931826" cy="581615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50800"/>
          </a:effectLst>
        </p:spPr>
        <p:style>
          <a:lnRef idx="2">
            <a:schemeClr val="accent6"/>
          </a:lnRef>
          <a:fillRef idx="1">
            <a:schemeClr val="lt1"/>
          </a:fillRef>
          <a:effectRef idx="0">
            <a:schemeClr val="accent6"/>
          </a:effectRef>
          <a:fontRef idx="minor">
            <a:schemeClr val="dk1"/>
          </a:fontRef>
        </p:style>
        <p:txBody>
          <a:bodyPr rtlCol="0" anchor="ctr"/>
          <a:lstStyle/>
          <a:p>
            <a:pPr algn="l">
              <a:lnSpc>
                <a:spcPct val="90000"/>
              </a:lnSpc>
              <a:buFont typeface="Wingdings 3" charset="2"/>
              <a:buChar char=""/>
            </a:pPr>
            <a:r>
              <a:rPr lang="en-US" sz="1800" b="0" u="none" strike="noStrike" baseline="0" dirty="0">
                <a:solidFill>
                  <a:schemeClr val="tx1">
                    <a:lumMod val="75000"/>
                    <a:lumOff val="25000"/>
                  </a:schemeClr>
                </a:solidFill>
                <a:ea typeface="+mn-ea"/>
              </a:rPr>
              <a:t>In </a:t>
            </a:r>
            <a:r>
              <a:rPr lang="en-US" sz="1800" b="0" dirty="0">
                <a:solidFill>
                  <a:srgbClr val="FF0000"/>
                </a:solidFill>
                <a:ea typeface="+mn-ea"/>
              </a:rPr>
              <a:t>2022</a:t>
            </a:r>
            <a:r>
              <a:rPr lang="en-US" sz="1800" b="0" dirty="0">
                <a:solidFill>
                  <a:schemeClr val="tx1">
                    <a:lumMod val="75000"/>
                    <a:lumOff val="25000"/>
                  </a:schemeClr>
                </a:solidFill>
                <a:ea typeface="+mn-ea"/>
              </a:rPr>
              <a:t> there was significant increase in the number of crash severity compared to 2020 and 2021 .</a:t>
            </a:r>
          </a:p>
          <a:p>
            <a:pPr algn="l">
              <a:lnSpc>
                <a:spcPct val="90000"/>
              </a:lnSpc>
              <a:buFont typeface="Wingdings 3" charset="2"/>
              <a:buChar char=""/>
            </a:pPr>
            <a:endParaRPr lang="en-US" sz="1800" b="0" dirty="0">
              <a:solidFill>
                <a:schemeClr val="tx1">
                  <a:lumMod val="75000"/>
                  <a:lumOff val="25000"/>
                </a:schemeClr>
              </a:solidFill>
              <a:ea typeface="+mn-ea"/>
            </a:endParaRPr>
          </a:p>
          <a:p>
            <a:pPr algn="l">
              <a:lnSpc>
                <a:spcPct val="90000"/>
              </a:lnSpc>
              <a:buFont typeface="Wingdings 3" charset="2"/>
              <a:buChar char=""/>
            </a:pPr>
            <a:r>
              <a:rPr lang="en-US" sz="1800" b="0" i="0" dirty="0">
                <a:solidFill>
                  <a:schemeClr val="tx1">
                    <a:lumMod val="75000"/>
                    <a:lumOff val="25000"/>
                  </a:schemeClr>
                </a:solidFill>
                <a:effectLst/>
                <a:ea typeface="+mn-ea"/>
              </a:rPr>
              <a:t> In </a:t>
            </a:r>
            <a:r>
              <a:rPr lang="en-US" sz="1800" b="0" i="0" dirty="0">
                <a:solidFill>
                  <a:srgbClr val="FF0000"/>
                </a:solidFill>
                <a:effectLst/>
                <a:ea typeface="+mn-ea"/>
              </a:rPr>
              <a:t>2022</a:t>
            </a:r>
            <a:r>
              <a:rPr lang="en-US" sz="1800" b="0" i="0" dirty="0">
                <a:solidFill>
                  <a:schemeClr val="tx1">
                    <a:lumMod val="75000"/>
                    <a:lumOff val="25000"/>
                  </a:schemeClr>
                </a:solidFill>
                <a:effectLst/>
                <a:ea typeface="+mn-ea"/>
              </a:rPr>
              <a:t>, Virginia's traffic deaths increased to a 15-year high. Some reasons for the increase include:</a:t>
            </a:r>
            <a:endParaRPr lang="en-US" sz="1800" b="0" i="0" u="none" strike="noStrike" baseline="0" dirty="0">
              <a:solidFill>
                <a:schemeClr val="tx1">
                  <a:lumMod val="75000"/>
                  <a:lumOff val="25000"/>
                </a:schemeClr>
              </a:solidFill>
              <a:ea typeface="+mn-ea"/>
            </a:endParaRPr>
          </a:p>
          <a:p>
            <a:pPr algn="l">
              <a:lnSpc>
                <a:spcPct val="90000"/>
              </a:lnSpc>
              <a:buFont typeface="Wingdings 3" charset="2"/>
              <a:buChar char=""/>
            </a:pPr>
            <a:endParaRPr lang="en-US" sz="1800" b="0" i="0" u="none" strike="noStrike" baseline="0" dirty="0">
              <a:solidFill>
                <a:schemeClr val="tx1">
                  <a:lumMod val="75000"/>
                  <a:lumOff val="25000"/>
                </a:schemeClr>
              </a:solidFill>
              <a:ea typeface="+mn-ea"/>
            </a:endParaRPr>
          </a:p>
          <a:p>
            <a:pPr algn="l">
              <a:lnSpc>
                <a:spcPct val="90000"/>
              </a:lnSpc>
              <a:buFont typeface="Wingdings 3" charset="2"/>
              <a:buChar char=""/>
            </a:pPr>
            <a:r>
              <a:rPr lang="en-US" sz="1800" b="0" i="0" dirty="0">
                <a:solidFill>
                  <a:schemeClr val="tx1"/>
                </a:solidFill>
                <a:effectLst/>
                <a:ea typeface="+mn-ea"/>
              </a:rPr>
              <a:t> </a:t>
            </a:r>
            <a:r>
              <a:rPr lang="en-US" sz="1800" b="0" i="0" dirty="0">
                <a:solidFill>
                  <a:srgbClr val="FF0000"/>
                </a:solidFill>
                <a:effectLst/>
                <a:ea typeface="+mn-ea"/>
              </a:rPr>
              <a:t>Driver error</a:t>
            </a:r>
            <a:r>
              <a:rPr lang="en-US" sz="1800" b="0" i="0" dirty="0">
                <a:solidFill>
                  <a:schemeClr val="tx1">
                    <a:lumMod val="75000"/>
                    <a:lumOff val="25000"/>
                  </a:schemeClr>
                </a:solidFill>
                <a:effectLst/>
                <a:ea typeface="+mn-ea"/>
              </a:rPr>
              <a:t>: Driver error is the most common cause of car accidents in Virginia.    </a:t>
            </a:r>
          </a:p>
          <a:p>
            <a:pPr algn="l">
              <a:lnSpc>
                <a:spcPct val="90000"/>
              </a:lnSpc>
            </a:pPr>
            <a:r>
              <a:rPr lang="en-US" sz="1800" b="0" i="0" dirty="0">
                <a:solidFill>
                  <a:schemeClr val="tx1">
                    <a:lumMod val="75000"/>
                    <a:lumOff val="25000"/>
                  </a:schemeClr>
                </a:solidFill>
                <a:effectLst/>
                <a:ea typeface="+mn-ea"/>
              </a:rPr>
              <a:t>  </a:t>
            </a:r>
            <a:r>
              <a:rPr lang="en-US" sz="1800" b="0" i="0" dirty="0">
                <a:solidFill>
                  <a:srgbClr val="D84400"/>
                </a:solidFill>
                <a:effectLst/>
                <a:ea typeface="+mn-ea"/>
              </a:rPr>
              <a:t>Speeding</a:t>
            </a:r>
            <a:r>
              <a:rPr lang="en-US" sz="1800" b="0" i="0" dirty="0">
                <a:solidFill>
                  <a:schemeClr val="tx1">
                    <a:lumMod val="75000"/>
                    <a:lumOff val="25000"/>
                  </a:schemeClr>
                </a:solidFill>
                <a:effectLst/>
                <a:ea typeface="+mn-ea"/>
              </a:rPr>
              <a:t>: More Virginians are dying in speed-related crashes. </a:t>
            </a:r>
          </a:p>
          <a:p>
            <a:pPr algn="l">
              <a:lnSpc>
                <a:spcPct val="90000"/>
              </a:lnSpc>
            </a:pPr>
            <a:r>
              <a:rPr lang="en-US" dirty="0">
                <a:solidFill>
                  <a:schemeClr val="tx1">
                    <a:lumMod val="75000"/>
                    <a:lumOff val="25000"/>
                  </a:schemeClr>
                </a:solidFill>
              </a:rPr>
              <a:t>  </a:t>
            </a:r>
            <a:r>
              <a:rPr lang="en-US" sz="1800" b="0" i="0" dirty="0">
                <a:solidFill>
                  <a:srgbClr val="D84400"/>
                </a:solidFill>
                <a:effectLst/>
                <a:ea typeface="+mn-ea"/>
              </a:rPr>
              <a:t>Drunk driving</a:t>
            </a:r>
            <a:r>
              <a:rPr lang="en-US" sz="1800" b="0" i="0" dirty="0">
                <a:solidFill>
                  <a:schemeClr val="tx1">
                    <a:lumMod val="75000"/>
                    <a:lumOff val="25000"/>
                  </a:schemeClr>
                </a:solidFill>
                <a:effectLst/>
                <a:ea typeface="+mn-ea"/>
              </a:rPr>
              <a:t>: Drunk driving may  also be </a:t>
            </a:r>
            <a:r>
              <a:rPr lang="en-US" dirty="0">
                <a:solidFill>
                  <a:schemeClr val="tx1">
                    <a:lumMod val="75000"/>
                    <a:lumOff val="25000"/>
                  </a:schemeClr>
                </a:solidFill>
              </a:rPr>
              <a:t>the other</a:t>
            </a:r>
            <a:r>
              <a:rPr lang="en-US" sz="1800" b="0" i="0" dirty="0">
                <a:solidFill>
                  <a:schemeClr val="tx1">
                    <a:lumMod val="75000"/>
                    <a:lumOff val="25000"/>
                  </a:schemeClr>
                </a:solidFill>
                <a:effectLst/>
                <a:ea typeface="+mn-ea"/>
              </a:rPr>
              <a:t> </a:t>
            </a:r>
            <a:r>
              <a:rPr lang="en-US" dirty="0">
                <a:solidFill>
                  <a:srgbClr val="263E5A"/>
                </a:solidFill>
              </a:rPr>
              <a:t>d</a:t>
            </a:r>
            <a:r>
              <a:rPr lang="en-US" sz="1800" b="0" i="0" dirty="0">
                <a:solidFill>
                  <a:srgbClr val="263E5A"/>
                </a:solidFill>
                <a:effectLst/>
                <a:ea typeface="+mn-ea"/>
              </a:rPr>
              <a:t>river error  </a:t>
            </a:r>
            <a:r>
              <a:rPr lang="en-US" sz="1800" b="0" i="0" dirty="0">
                <a:solidFill>
                  <a:schemeClr val="tx1">
                    <a:lumMod val="75000"/>
                    <a:lumOff val="25000"/>
                  </a:schemeClr>
                </a:solidFill>
                <a:effectLst/>
                <a:ea typeface="+mn-ea"/>
              </a:rPr>
              <a:t>factor.</a:t>
            </a:r>
          </a:p>
          <a:p>
            <a:pPr algn="l">
              <a:lnSpc>
                <a:spcPct val="90000"/>
              </a:lnSpc>
              <a:buFont typeface="Wingdings 3" charset="2"/>
              <a:buChar char=""/>
            </a:pPr>
            <a:endParaRPr lang="en-US" sz="1800" b="0" i="0" dirty="0">
              <a:solidFill>
                <a:schemeClr val="tx1">
                  <a:lumMod val="75000"/>
                  <a:lumOff val="25000"/>
                </a:schemeClr>
              </a:solidFill>
              <a:effectLst/>
              <a:ea typeface="+mn-ea"/>
            </a:endParaRPr>
          </a:p>
          <a:p>
            <a:pPr algn="l">
              <a:lnSpc>
                <a:spcPct val="90000"/>
              </a:lnSpc>
              <a:buFont typeface="Wingdings 3" charset="2"/>
              <a:buChar char=""/>
            </a:pPr>
            <a:r>
              <a:rPr lang="en-US" sz="1800" b="0" i="0" dirty="0">
                <a:solidFill>
                  <a:schemeClr val="tx1">
                    <a:lumMod val="75000"/>
                    <a:lumOff val="25000"/>
                  </a:schemeClr>
                </a:solidFill>
                <a:effectLst/>
                <a:ea typeface="+mn-ea"/>
              </a:rPr>
              <a:t> </a:t>
            </a:r>
            <a:r>
              <a:rPr lang="en-US" sz="1800" b="0" i="0" dirty="0">
                <a:solidFill>
                  <a:srgbClr val="FF0000"/>
                </a:solidFill>
                <a:effectLst/>
                <a:ea typeface="+mn-ea"/>
              </a:rPr>
              <a:t>Not wearing seatbelts</a:t>
            </a:r>
            <a:r>
              <a:rPr lang="en-US" sz="1800" b="0" i="0" dirty="0">
                <a:solidFill>
                  <a:schemeClr val="tx1">
                    <a:lumMod val="75000"/>
                    <a:lumOff val="25000"/>
                  </a:schemeClr>
                </a:solidFill>
                <a:effectLst/>
                <a:ea typeface="+mn-ea"/>
              </a:rPr>
              <a:t>: People not using seatbelts may be a factor.</a:t>
            </a:r>
          </a:p>
        </p:txBody>
      </p:sp>
      <p:pic>
        <p:nvPicPr>
          <p:cNvPr id="8" name="Picture 7" descr="A graph of a crash frequency over time">
            <a:extLst>
              <a:ext uri="{FF2B5EF4-FFF2-40B4-BE49-F238E27FC236}">
                <a16:creationId xmlns:a16="http://schemas.microsoft.com/office/drawing/2014/main" id="{135B9AA1-D999-66BE-8DCD-93FA1E00A115}"/>
              </a:ext>
            </a:extLst>
          </p:cNvPr>
          <p:cNvPicPr>
            <a:picLocks noChangeAspect="1"/>
          </p:cNvPicPr>
          <p:nvPr/>
        </p:nvPicPr>
        <p:blipFill>
          <a:blip r:embed="rId3"/>
          <a:stretch>
            <a:fillRect/>
          </a:stretch>
        </p:blipFill>
        <p:spPr>
          <a:xfrm>
            <a:off x="520124" y="1645916"/>
            <a:ext cx="7332580" cy="4846959"/>
          </a:xfrm>
          <a:prstGeom prst="rect">
            <a:avLst/>
          </a:prstGeom>
        </p:spPr>
      </p:pic>
    </p:spTree>
    <p:extLst>
      <p:ext uri="{BB962C8B-B14F-4D97-AF65-F5344CB8AC3E}">
        <p14:creationId xmlns:p14="http://schemas.microsoft.com/office/powerpoint/2010/main" val="989001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30">
            <a:extLst>
              <a:ext uri="{FF2B5EF4-FFF2-40B4-BE49-F238E27FC236}">
                <a16:creationId xmlns:a16="http://schemas.microsoft.com/office/drawing/2014/main" id="{41C626D8-BEAA-043C-E519-942B5D4E49D9}"/>
              </a:ext>
            </a:extLst>
          </p:cNvPr>
          <p:cNvSpPr>
            <a:spLocks noGrp="1"/>
          </p:cNvSpPr>
          <p:nvPr>
            <p:ph type="title"/>
          </p:nvPr>
        </p:nvSpPr>
        <p:spPr>
          <a:xfrm>
            <a:off x="677333" y="609600"/>
            <a:ext cx="3851123" cy="899886"/>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91440" tIns="45720" rIns="91440" bIns="45720" rtlCol="0" anchor="t">
            <a:normAutofit/>
          </a:bodyPr>
          <a:lstStyle/>
          <a:p>
            <a:pPr algn="l">
              <a:lnSpc>
                <a:spcPct val="90000"/>
              </a:lnSpc>
            </a:pPr>
            <a:r>
              <a:rPr lang="en-US" sz="2400" dirty="0">
                <a:effectLst/>
                <a:latin typeface="Abadi" panose="020B0604020104020204" pitchFamily="34" charset="0"/>
              </a:rPr>
              <a:t>Total Crash </a:t>
            </a:r>
            <a:r>
              <a:rPr lang="en-US" sz="2400" dirty="0">
                <a:latin typeface="Abadi" panose="020B0604020104020204" pitchFamily="34" charset="0"/>
              </a:rPr>
              <a:t>S</a:t>
            </a:r>
            <a:r>
              <a:rPr lang="en-US" sz="2400" dirty="0">
                <a:effectLst/>
                <a:latin typeface="Abadi" panose="020B0604020104020204" pitchFamily="34" charset="0"/>
              </a:rPr>
              <a:t>everity </a:t>
            </a:r>
            <a:r>
              <a:rPr lang="en-US" sz="2400" dirty="0">
                <a:latin typeface="Abadi" panose="020B0604020104020204" pitchFamily="34" charset="0"/>
              </a:rPr>
              <a:t>F</a:t>
            </a:r>
            <a:r>
              <a:rPr lang="en-US" sz="2400" dirty="0">
                <a:effectLst/>
                <a:latin typeface="Abadi" panose="020B0604020104020204" pitchFamily="34" charset="0"/>
              </a:rPr>
              <a:t>rom </a:t>
            </a:r>
            <a:r>
              <a:rPr lang="en-US" sz="2400" dirty="0">
                <a:latin typeface="Abadi" panose="020B0604020104020204" pitchFamily="34" charset="0"/>
              </a:rPr>
              <a:t>Y</a:t>
            </a:r>
            <a:r>
              <a:rPr lang="en-US" sz="2400" dirty="0">
                <a:effectLst/>
                <a:latin typeface="Abadi" panose="020B0604020104020204" pitchFamily="34" charset="0"/>
              </a:rPr>
              <a:t>ear 2020 - 2022</a:t>
            </a:r>
            <a:endParaRPr lang="en-US" sz="2400" dirty="0">
              <a:latin typeface="Abadi" panose="020B0604020104020204" pitchFamily="34" charset="0"/>
            </a:endParaRP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p:txBody>
          <a:bodyPr vert="horz" lIns="91440" tIns="45720" rIns="91440" bIns="45720" rtlCol="0" anchor="ctr">
            <a:normAutofit/>
          </a:bodyPr>
          <a:lstStyle/>
          <a:p>
            <a:pPr defTabSz="914400">
              <a:spcAft>
                <a:spcPts val="600"/>
              </a:spcAft>
            </a:pPr>
            <a:fld id="{47FEACEE-25B4-4A2D-B147-27296E36371D}" type="slidenum">
              <a:rPr lang="en-US" altLang="zh-CN">
                <a:solidFill>
                  <a:srgbClr val="FFFFFF"/>
                </a:solidFill>
              </a:rPr>
              <a:pPr defTabSz="914400">
                <a:spcAft>
                  <a:spcPts val="600"/>
                </a:spcAft>
              </a:pPr>
              <a:t>5</a:t>
            </a:fld>
            <a:endParaRPr lang="en-US" altLang="zh-CN">
              <a:solidFill>
                <a:srgbClr val="FFFFFF"/>
              </a:solidFill>
            </a:endParaRPr>
          </a:p>
        </p:txBody>
      </p:sp>
      <p:sp>
        <p:nvSpPr>
          <p:cNvPr id="10" name="Rectangle: Rounded Corners 9">
            <a:extLst>
              <a:ext uri="{FF2B5EF4-FFF2-40B4-BE49-F238E27FC236}">
                <a16:creationId xmlns:a16="http://schemas.microsoft.com/office/drawing/2014/main" id="{A5E7BD69-B021-1E4B-D80B-5C88D6B07DD7}"/>
              </a:ext>
            </a:extLst>
          </p:cNvPr>
          <p:cNvSpPr/>
          <p:nvPr/>
        </p:nvSpPr>
        <p:spPr>
          <a:xfrm>
            <a:off x="608167" y="2202988"/>
            <a:ext cx="3851122" cy="3880773"/>
          </a:xfrm>
          <a:prstGeom prst="round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3">
            <a:schemeClr val="lt1"/>
          </a:lnRef>
          <a:fillRef idx="1">
            <a:schemeClr val="accent4"/>
          </a:fillRef>
          <a:effectRef idx="1">
            <a:schemeClr val="accent4"/>
          </a:effectRef>
          <a:fontRef idx="minor">
            <a:schemeClr val="lt1"/>
          </a:fontRef>
        </p:style>
        <p:txBody>
          <a:bodyPr vert="horz" lIns="91440" tIns="45720" rIns="91440" bIns="45720" rtlCol="0">
            <a:normAutofit/>
          </a:bodyPr>
          <a:lstStyle/>
          <a:p>
            <a:pPr>
              <a:spcBef>
                <a:spcPts val="1000"/>
              </a:spcBef>
              <a:buClr>
                <a:schemeClr val="accent1"/>
              </a:buClr>
              <a:buSzPct val="80000"/>
              <a:buFont typeface="Wingdings 3" charset="2"/>
              <a:buChar char=""/>
            </a:pPr>
            <a:r>
              <a:rPr lang="en-US" b="0" i="0" dirty="0">
                <a:ln w="0"/>
                <a:solidFill>
                  <a:schemeClr val="tx1">
                    <a:lumMod val="75000"/>
                    <a:lumOff val="25000"/>
                  </a:schemeClr>
                </a:solidFill>
                <a:effectLst>
                  <a:outerShdw blurRad="38100" dist="19050" dir="2700000" algn="tl" rotWithShape="0">
                    <a:schemeClr val="dk1">
                      <a:alpha val="40000"/>
                    </a:schemeClr>
                  </a:outerShdw>
                </a:effectLst>
              </a:rPr>
              <a:t> Based on the total crash severity distribution represented in a donut chart, the </a:t>
            </a:r>
            <a:r>
              <a:rPr lang="en-US" dirty="0">
                <a:ln w="0"/>
                <a:solidFill>
                  <a:schemeClr val="tx1">
                    <a:lumMod val="75000"/>
                    <a:lumOff val="25000"/>
                  </a:schemeClr>
                </a:solidFill>
                <a:effectLst>
                  <a:outerShdw blurRad="38100" dist="19050" dir="2700000" algn="tl" rotWithShape="0">
                    <a:schemeClr val="dk1">
                      <a:alpha val="40000"/>
                    </a:schemeClr>
                  </a:outerShdw>
                </a:effectLst>
              </a:rPr>
              <a:t>N</a:t>
            </a:r>
            <a:r>
              <a:rPr lang="en-US" b="0" dirty="0">
                <a:ln w="0"/>
                <a:solidFill>
                  <a:schemeClr val="tx1">
                    <a:lumMod val="75000"/>
                    <a:lumOff val="25000"/>
                  </a:schemeClr>
                </a:solidFill>
                <a:effectLst>
                  <a:outerShdw blurRad="38100" dist="19050" dir="2700000" algn="tl" rotWithShape="0">
                    <a:schemeClr val="dk1">
                      <a:alpha val="40000"/>
                    </a:schemeClr>
                  </a:outerShdw>
                </a:effectLst>
              </a:rPr>
              <a:t>umber of crash involved </a:t>
            </a:r>
            <a:r>
              <a:rPr lang="en-US" b="0" dirty="0">
                <a:ln w="0"/>
                <a:solidFill>
                  <a:srgbClr val="D84400"/>
                </a:solidFill>
                <a:effectLst>
                  <a:outerShdw blurRad="38100" dist="19050" dir="2700000" algn="tl" rotWithShape="0">
                    <a:schemeClr val="dk1">
                      <a:alpha val="40000"/>
                    </a:schemeClr>
                  </a:outerShdw>
                </a:effectLst>
              </a:rPr>
              <a:t>No injuries</a:t>
            </a:r>
            <a:r>
              <a:rPr lang="en-US" b="0" dirty="0">
                <a:ln w="0"/>
                <a:solidFill>
                  <a:schemeClr val="tx1">
                    <a:lumMod val="75000"/>
                    <a:lumOff val="25000"/>
                  </a:schemeClr>
                </a:solidFill>
                <a:effectLst>
                  <a:outerShdw blurRad="38100" dist="19050" dir="2700000" algn="tl" rotWithShape="0">
                    <a:schemeClr val="dk1">
                      <a:alpha val="40000"/>
                    </a:schemeClr>
                  </a:outerShdw>
                </a:effectLst>
              </a:rPr>
              <a:t> at the scene is the highest i.e. </a:t>
            </a:r>
            <a:r>
              <a:rPr lang="en-US" b="0" dirty="0">
                <a:ln w="0"/>
                <a:solidFill>
                  <a:srgbClr val="D84400"/>
                </a:solidFill>
                <a:effectLst>
                  <a:outerShdw blurRad="38100" dist="19050" dir="2700000" algn="tl" rotWithShape="0">
                    <a:schemeClr val="dk1">
                      <a:alpha val="40000"/>
                    </a:schemeClr>
                  </a:outerShdw>
                </a:effectLst>
              </a:rPr>
              <a:t>67.7%</a:t>
            </a:r>
            <a:endParaRPr lang="en-US" dirty="0">
              <a:solidFill>
                <a:srgbClr val="D84400"/>
              </a:solidFill>
            </a:endParaRPr>
          </a:p>
        </p:txBody>
      </p:sp>
      <p:sp>
        <p:nvSpPr>
          <p:cNvPr id="45" name="Text Placeholder 2">
            <a:extLst>
              <a:ext uri="{FF2B5EF4-FFF2-40B4-BE49-F238E27FC236}">
                <a16:creationId xmlns:a16="http://schemas.microsoft.com/office/drawing/2014/main" id="{35FB1A24-4444-21CE-C4EB-FFE5D0094CC0}"/>
              </a:ext>
            </a:extLst>
          </p:cNvPr>
          <p:cNvSpPr txBox="1">
            <a:spLocks/>
          </p:cNvSpPr>
          <p:nvPr/>
        </p:nvSpPr>
        <p:spPr>
          <a:xfrm>
            <a:off x="4253948" y="5092419"/>
            <a:ext cx="3035583" cy="1400456"/>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48" name="Text Placeholder 2">
            <a:extLst>
              <a:ext uri="{FF2B5EF4-FFF2-40B4-BE49-F238E27FC236}">
                <a16:creationId xmlns:a16="http://schemas.microsoft.com/office/drawing/2014/main" id="{8308CA6C-47C5-8918-6AFB-79255B482EB4}"/>
              </a:ext>
            </a:extLst>
          </p:cNvPr>
          <p:cNvSpPr txBox="1">
            <a:spLocks/>
          </p:cNvSpPr>
          <p:nvPr/>
        </p:nvSpPr>
        <p:spPr>
          <a:xfrm>
            <a:off x="8640417" y="3933764"/>
            <a:ext cx="3207627" cy="1324805"/>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8" name="Picture 7" descr="A graph with numbers and a circle&#10;&#10;Description automatically generated with medium confidence">
            <a:extLst>
              <a:ext uri="{FF2B5EF4-FFF2-40B4-BE49-F238E27FC236}">
                <a16:creationId xmlns:a16="http://schemas.microsoft.com/office/drawing/2014/main" id="{98D74C8D-618A-4AA2-5C91-9EB66CD31D2A}"/>
              </a:ext>
            </a:extLst>
          </p:cNvPr>
          <p:cNvPicPr>
            <a:picLocks noChangeAspect="1"/>
          </p:cNvPicPr>
          <p:nvPr/>
        </p:nvPicPr>
        <p:blipFill>
          <a:blip r:embed="rId3"/>
          <a:stretch>
            <a:fillRect/>
          </a:stretch>
        </p:blipFill>
        <p:spPr>
          <a:xfrm>
            <a:off x="4985409" y="0"/>
            <a:ext cx="7206591" cy="6858000"/>
          </a:xfrm>
          <a:prstGeom prst="rect">
            <a:avLst/>
          </a:prstGeom>
        </p:spPr>
      </p:pic>
    </p:spTree>
    <p:extLst>
      <p:ext uri="{BB962C8B-B14F-4D97-AF65-F5344CB8AC3E}">
        <p14:creationId xmlns:p14="http://schemas.microsoft.com/office/powerpoint/2010/main" val="20384712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A2BF125-0C81-9998-35CF-42C2690A421C}"/>
              </a:ext>
            </a:extLst>
          </p:cNvPr>
          <p:cNvSpPr>
            <a:spLocks noGrp="1"/>
          </p:cNvSpPr>
          <p:nvPr>
            <p:ph type="title"/>
          </p:nvPr>
        </p:nvSpPr>
        <p:spPr>
          <a:xfrm>
            <a:off x="169806" y="240069"/>
            <a:ext cx="7498738" cy="972245"/>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76200"/>
          </a:effectLst>
        </p:spPr>
        <p:txBody>
          <a:bodyPr/>
          <a:lstStyle/>
          <a:p>
            <a:r>
              <a:rPr lang="en-US" sz="2400" dirty="0">
                <a:latin typeface="Abadi" panose="020B0604020104020204" pitchFamily="34" charset="0"/>
              </a:rPr>
              <a:t>Total count of pedestrian injured Vs killed</a:t>
            </a:r>
          </a:p>
        </p:txBody>
      </p:sp>
      <p:sp>
        <p:nvSpPr>
          <p:cNvPr id="3" name="Text Placeholder 2">
            <a:extLst>
              <a:ext uri="{FF2B5EF4-FFF2-40B4-BE49-F238E27FC236}">
                <a16:creationId xmlns:a16="http://schemas.microsoft.com/office/drawing/2014/main" id="{DB6BD53F-D255-3797-F9DC-749DBF8EDF8B}"/>
              </a:ext>
            </a:extLst>
          </p:cNvPr>
          <p:cNvSpPr>
            <a:spLocks noGrp="1"/>
          </p:cNvSpPr>
          <p:nvPr>
            <p:ph type="body" sz="quarter" idx="27"/>
          </p:nvPr>
        </p:nvSpPr>
        <p:spPr>
          <a:xfrm>
            <a:off x="673754" y="2160590"/>
            <a:ext cx="3973943" cy="3440110"/>
          </a:xfrm>
        </p:spPr>
        <p:txBody>
          <a:bodyPr vert="horz" lIns="91440" tIns="45720" rIns="91440" bIns="45720" rtlCol="0">
            <a:normAutofit/>
          </a:bodyPr>
          <a:lstStyle/>
          <a:p>
            <a:pPr algn="l">
              <a:buFont typeface="Wingdings 3" charset="2"/>
              <a:buChar char=""/>
            </a:pPr>
            <a:endParaRPr lang="en-US" b="0">
              <a:solidFill>
                <a:schemeClr val="bg1"/>
              </a:solidFill>
              <a:ea typeface="+mn-ea"/>
            </a:endParaRPr>
          </a:p>
          <a:p>
            <a:pPr algn="l">
              <a:buFont typeface="Wingdings 3" charset="2"/>
              <a:buChar char=""/>
            </a:pPr>
            <a:endParaRPr lang="en-US" b="0" i="0">
              <a:solidFill>
                <a:schemeClr val="bg1"/>
              </a:solidFill>
              <a:effectLst/>
              <a:ea typeface="+mn-ea"/>
            </a:endParaRPr>
          </a:p>
          <a:p>
            <a:pPr algn="l">
              <a:buFont typeface="Wingdings 3" charset="2"/>
              <a:buChar char=""/>
            </a:pPr>
            <a:endParaRPr lang="en-US" b="0" i="0">
              <a:solidFill>
                <a:schemeClr val="bg1"/>
              </a:solidFill>
              <a:effectLst/>
              <a:ea typeface="+mn-ea"/>
            </a:endParaRPr>
          </a:p>
          <a:p>
            <a:pPr algn="l">
              <a:buFont typeface="Wingdings 3" charset="2"/>
              <a:buChar char=""/>
            </a:pPr>
            <a:endParaRPr lang="en-US" b="0" i="0">
              <a:solidFill>
                <a:schemeClr val="bg1"/>
              </a:solidFill>
              <a:effectLst/>
              <a:ea typeface="+mn-ea"/>
            </a:endParaRPr>
          </a:p>
          <a:p>
            <a:pPr algn="l">
              <a:buFont typeface="Wingdings 3" charset="2"/>
              <a:buChar char=""/>
            </a:pPr>
            <a:endParaRPr lang="en-US" b="0">
              <a:solidFill>
                <a:schemeClr val="bg1"/>
              </a:solidFill>
              <a:ea typeface="+mn-ea"/>
            </a:endParaRPr>
          </a:p>
          <a:p>
            <a:pPr algn="l">
              <a:buFont typeface="Wingdings 3" charset="2"/>
              <a:buChar char=""/>
            </a:pPr>
            <a:endParaRPr lang="en-US" b="0" i="0" u="none" strike="noStrike" baseline="0">
              <a:solidFill>
                <a:schemeClr val="bg1"/>
              </a:solidFill>
              <a:ea typeface="+mn-ea"/>
            </a:endParaRPr>
          </a:p>
          <a:p>
            <a:pPr algn="l">
              <a:buFont typeface="Wingdings 3" charset="2"/>
              <a:buChar char=""/>
            </a:pPr>
            <a:endParaRPr lang="en-US" b="0">
              <a:solidFill>
                <a:schemeClr val="bg1"/>
              </a:solidFill>
              <a:ea typeface="+mn-ea"/>
            </a:endParaRPr>
          </a:p>
          <a:p>
            <a:pPr algn="l">
              <a:buFont typeface="Wingdings 3" charset="2"/>
              <a:buChar char=""/>
            </a:pPr>
            <a:endParaRPr lang="en-US" b="0" i="0" u="none" strike="noStrike" baseline="0">
              <a:solidFill>
                <a:schemeClr val="bg1"/>
              </a:solidFill>
              <a:ea typeface="+mn-ea"/>
            </a:endParaRPr>
          </a:p>
          <a:p>
            <a:pPr algn="l">
              <a:buFont typeface="Wingdings 3" charset="2"/>
              <a:buChar char=""/>
            </a:pPr>
            <a:endParaRPr lang="en-US" b="0">
              <a:solidFill>
                <a:schemeClr val="bg1"/>
              </a:solidFill>
              <a:ea typeface="+mn-ea"/>
            </a:endParaRPr>
          </a:p>
          <a:p>
            <a:pPr algn="l">
              <a:buFont typeface="Wingdings 3" charset="2"/>
              <a:buChar char=""/>
            </a:pPr>
            <a:endParaRPr lang="en-US" b="0" i="0" u="none" strike="noStrike" baseline="0">
              <a:solidFill>
                <a:schemeClr val="bg1"/>
              </a:solidFill>
              <a:ea typeface="+mn-ea"/>
            </a:endParaRPr>
          </a:p>
          <a:p>
            <a:pPr algn="l">
              <a:buFont typeface="Wingdings 3" charset="2"/>
              <a:buChar char=""/>
            </a:pPr>
            <a:endParaRPr lang="en-US" b="0">
              <a:solidFill>
                <a:schemeClr val="bg1"/>
              </a:solidFill>
              <a:ea typeface="+mn-ea"/>
            </a:endParaRPr>
          </a:p>
          <a:p>
            <a:pPr algn="l">
              <a:buFont typeface="Wingdings 3" charset="2"/>
              <a:buChar char=""/>
            </a:pPr>
            <a:endParaRPr lang="en-US" b="0" i="0" u="none" strike="noStrike" baseline="0">
              <a:solidFill>
                <a:schemeClr val="bg1"/>
              </a:solidFill>
              <a:ea typeface="+mn-ea"/>
            </a:endParaRPr>
          </a:p>
        </p:txBody>
      </p:sp>
      <p:sp>
        <p:nvSpPr>
          <p:cNvPr id="6" name="Footer Placeholder 5">
            <a:extLst>
              <a:ext uri="{FF2B5EF4-FFF2-40B4-BE49-F238E27FC236}">
                <a16:creationId xmlns:a16="http://schemas.microsoft.com/office/drawing/2014/main" id="{0FAB8CE6-4705-57FA-7F0F-F4A5C574996B}"/>
              </a:ext>
            </a:extLst>
          </p:cNvPr>
          <p:cNvSpPr>
            <a:spLocks noGrp="1"/>
          </p:cNvSpPr>
          <p:nvPr>
            <p:ph type="ftr" sz="quarter" idx="58"/>
          </p:nvPr>
        </p:nvSpPr>
        <p:spPr>
          <a:xfrm>
            <a:off x="5295899" y="6182876"/>
            <a:ext cx="4598633" cy="365125"/>
          </a:xfrm>
        </p:spPr>
        <p:txBody>
          <a:bodyPr vert="horz" lIns="91440" tIns="45720" rIns="91440" bIns="45720" rtlCol="0" anchor="ctr">
            <a:normAutofit/>
          </a:bodyPr>
          <a:lstStyle/>
          <a:p>
            <a:pPr defTabSz="914400">
              <a:spcAft>
                <a:spcPts val="600"/>
              </a:spcAft>
            </a:pPr>
            <a:r>
              <a:rPr lang="en-US" kern="1200">
                <a:solidFill>
                  <a:schemeClr val="tx1">
                    <a:lumMod val="65000"/>
                    <a:lumOff val="35000"/>
                  </a:schemeClr>
                </a:solidFill>
                <a:latin typeface="+mn-lt"/>
                <a:ea typeface="+mn-ea"/>
                <a:cs typeface="+mn-cs"/>
              </a:rPr>
              <a:t>Presentation title</a:t>
            </a: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a:xfrm>
            <a:off x="10556161" y="6182876"/>
            <a:ext cx="683339" cy="365125"/>
          </a:xfrm>
        </p:spPr>
        <p:txBody>
          <a:bodyPr vert="horz" lIns="91440" tIns="45720" rIns="91440" bIns="45720" rtlCol="0" anchor="ctr">
            <a:normAutofit/>
          </a:bodyPr>
          <a:lstStyle/>
          <a:p>
            <a:pPr defTabSz="914400">
              <a:spcAft>
                <a:spcPts val="600"/>
              </a:spcAft>
            </a:pPr>
            <a:fld id="{47FEACEE-25B4-4A2D-B147-27296E36371D}" type="slidenum">
              <a:rPr lang="en-US" altLang="zh-CN">
                <a:solidFill>
                  <a:schemeClr val="tx1">
                    <a:lumMod val="65000"/>
                    <a:lumOff val="35000"/>
                  </a:schemeClr>
                </a:solidFill>
              </a:rPr>
              <a:pPr defTabSz="914400">
                <a:spcAft>
                  <a:spcPts val="600"/>
                </a:spcAft>
              </a:pPr>
              <a:t>6</a:t>
            </a:fld>
            <a:endParaRPr lang="en-US" altLang="zh-CN">
              <a:solidFill>
                <a:schemeClr val="tx1">
                  <a:lumMod val="65000"/>
                  <a:lumOff val="35000"/>
                </a:schemeClr>
              </a:solidFill>
            </a:endParaRPr>
          </a:p>
        </p:txBody>
      </p:sp>
      <p:sp>
        <p:nvSpPr>
          <p:cNvPr id="45" name="Text Placeholder 2">
            <a:extLst>
              <a:ext uri="{FF2B5EF4-FFF2-40B4-BE49-F238E27FC236}">
                <a16:creationId xmlns:a16="http://schemas.microsoft.com/office/drawing/2014/main" id="{35FB1A24-4444-21CE-C4EB-FFE5D0094CC0}"/>
              </a:ext>
            </a:extLst>
          </p:cNvPr>
          <p:cNvSpPr txBox="1">
            <a:spLocks/>
          </p:cNvSpPr>
          <p:nvPr/>
        </p:nvSpPr>
        <p:spPr>
          <a:xfrm>
            <a:off x="2660725" y="309999"/>
            <a:ext cx="3035583" cy="1400456"/>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48" name="Text Placeholder 2">
            <a:extLst>
              <a:ext uri="{FF2B5EF4-FFF2-40B4-BE49-F238E27FC236}">
                <a16:creationId xmlns:a16="http://schemas.microsoft.com/office/drawing/2014/main" id="{8308CA6C-47C5-8918-6AFB-79255B482EB4}"/>
              </a:ext>
            </a:extLst>
          </p:cNvPr>
          <p:cNvSpPr txBox="1">
            <a:spLocks/>
          </p:cNvSpPr>
          <p:nvPr/>
        </p:nvSpPr>
        <p:spPr>
          <a:xfrm>
            <a:off x="8640417" y="3933764"/>
            <a:ext cx="3207627" cy="1324805"/>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5" name="TextBox 4">
            <a:extLst>
              <a:ext uri="{FF2B5EF4-FFF2-40B4-BE49-F238E27FC236}">
                <a16:creationId xmlns:a16="http://schemas.microsoft.com/office/drawing/2014/main" id="{320A340D-B3EF-E045-2EF5-12426DFBD648}"/>
              </a:ext>
            </a:extLst>
          </p:cNvPr>
          <p:cNvSpPr txBox="1"/>
          <p:nvPr/>
        </p:nvSpPr>
        <p:spPr>
          <a:xfrm>
            <a:off x="8461829" y="1710454"/>
            <a:ext cx="3242800" cy="92333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dirty="0"/>
              <a:t>Here it shows count of Pedestrian injured is higher than killed.</a:t>
            </a:r>
          </a:p>
        </p:txBody>
      </p:sp>
      <p:pic>
        <p:nvPicPr>
          <p:cNvPr id="11" name="Picture 10" descr="A graph showing a number of people injured&#10;&#10;Description automatically generated">
            <a:extLst>
              <a:ext uri="{FF2B5EF4-FFF2-40B4-BE49-F238E27FC236}">
                <a16:creationId xmlns:a16="http://schemas.microsoft.com/office/drawing/2014/main" id="{FB94E09A-7E42-FFAB-DADD-AC850D456BD6}"/>
              </a:ext>
            </a:extLst>
          </p:cNvPr>
          <p:cNvPicPr>
            <a:picLocks noChangeAspect="1"/>
          </p:cNvPicPr>
          <p:nvPr/>
        </p:nvPicPr>
        <p:blipFill>
          <a:blip r:embed="rId3"/>
          <a:stretch>
            <a:fillRect/>
          </a:stretch>
        </p:blipFill>
        <p:spPr>
          <a:xfrm>
            <a:off x="487371" y="1429115"/>
            <a:ext cx="7872858" cy="5204092"/>
          </a:xfrm>
          <a:prstGeom prst="rect">
            <a:avLst/>
          </a:prstGeom>
        </p:spPr>
      </p:pic>
    </p:spTree>
    <p:extLst>
      <p:ext uri="{BB962C8B-B14F-4D97-AF65-F5344CB8AC3E}">
        <p14:creationId xmlns:p14="http://schemas.microsoft.com/office/powerpoint/2010/main" val="1975352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446CC6CC-33D7-4181-9969-72896FDB1901}"/>
              </a:ext>
            </a:extLst>
          </p:cNvPr>
          <p:cNvSpPr>
            <a:spLocks noGrp="1"/>
          </p:cNvSpPr>
          <p:nvPr>
            <p:ph type="title"/>
          </p:nvPr>
        </p:nvSpPr>
        <p:spPr>
          <a:xfrm>
            <a:off x="319027" y="145916"/>
            <a:ext cx="5793068" cy="916196"/>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88900"/>
          </a:effectLst>
        </p:spPr>
        <p:txBody>
          <a:bodyPr vert="horz" lIns="91440" tIns="45720" rIns="91440" bIns="45720" rtlCol="0" anchor="ctr">
            <a:normAutofit/>
          </a:bodyPr>
          <a:lstStyle/>
          <a:p>
            <a:pPr algn="l">
              <a:lnSpc>
                <a:spcPct val="90000"/>
              </a:lnSpc>
            </a:pPr>
            <a:r>
              <a:rPr lang="en-US" sz="2400" dirty="0">
                <a:latin typeface="Abadi" panose="020B0604020104020204" pitchFamily="34" charset="0"/>
              </a:rPr>
              <a:t>Total Crash count based on Area </a:t>
            </a:r>
            <a:br>
              <a:rPr lang="en-US" sz="2400" dirty="0">
                <a:latin typeface="Abadi" panose="020B0604020104020204" pitchFamily="34" charset="0"/>
              </a:rPr>
            </a:br>
            <a:r>
              <a:rPr lang="en-US" sz="2400" dirty="0">
                <a:latin typeface="Abadi" panose="020B0604020104020204" pitchFamily="34" charset="0"/>
              </a:rPr>
              <a:t>Type and Daytime vs Nighttime</a:t>
            </a: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a:xfrm>
            <a:off x="6470204" y="6041362"/>
            <a:ext cx="683339" cy="365125"/>
          </a:xfrm>
        </p:spPr>
        <p:txBody>
          <a:bodyPr vert="horz" lIns="91440" tIns="45720" rIns="91440" bIns="45720" rtlCol="0" anchor="ctr">
            <a:normAutofit/>
          </a:bodyPr>
          <a:lstStyle/>
          <a:p>
            <a:pPr defTabSz="914400">
              <a:spcAft>
                <a:spcPts val="600"/>
              </a:spcAft>
            </a:pPr>
            <a:fld id="{47FEACEE-25B4-4A2D-B147-27296E36371D}" type="slidenum">
              <a:rPr lang="en-US" altLang="zh-CN" smtClean="0">
                <a:solidFill>
                  <a:srgbClr val="90C226"/>
                </a:solidFill>
              </a:rPr>
              <a:pPr defTabSz="914400">
                <a:spcAft>
                  <a:spcPts val="600"/>
                </a:spcAft>
              </a:pPr>
              <a:t>7</a:t>
            </a:fld>
            <a:endParaRPr lang="en-US" altLang="zh-CN">
              <a:solidFill>
                <a:srgbClr val="90C226"/>
              </a:solidFill>
            </a:endParaRPr>
          </a:p>
        </p:txBody>
      </p:sp>
      <p:sp>
        <p:nvSpPr>
          <p:cNvPr id="45" name="Text Placeholder 2">
            <a:extLst>
              <a:ext uri="{FF2B5EF4-FFF2-40B4-BE49-F238E27FC236}">
                <a16:creationId xmlns:a16="http://schemas.microsoft.com/office/drawing/2014/main" id="{35FB1A24-4444-21CE-C4EB-FFE5D0094CC0}"/>
              </a:ext>
            </a:extLst>
          </p:cNvPr>
          <p:cNvSpPr txBox="1">
            <a:spLocks/>
          </p:cNvSpPr>
          <p:nvPr/>
        </p:nvSpPr>
        <p:spPr>
          <a:xfrm>
            <a:off x="4299597" y="4651228"/>
            <a:ext cx="3035583" cy="1400456"/>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48" name="Text Placeholder 2">
            <a:extLst>
              <a:ext uri="{FF2B5EF4-FFF2-40B4-BE49-F238E27FC236}">
                <a16:creationId xmlns:a16="http://schemas.microsoft.com/office/drawing/2014/main" id="{8308CA6C-47C5-8918-6AFB-79255B482EB4}"/>
              </a:ext>
            </a:extLst>
          </p:cNvPr>
          <p:cNvSpPr txBox="1">
            <a:spLocks/>
          </p:cNvSpPr>
          <p:nvPr/>
        </p:nvSpPr>
        <p:spPr>
          <a:xfrm>
            <a:off x="8640417" y="3933764"/>
            <a:ext cx="3207627" cy="1324805"/>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4" name="Picture 3" descr="A pie chart of a crash&#10;&#10;Description automatically generated">
            <a:extLst>
              <a:ext uri="{FF2B5EF4-FFF2-40B4-BE49-F238E27FC236}">
                <a16:creationId xmlns:a16="http://schemas.microsoft.com/office/drawing/2014/main" id="{8D8879B1-DFFF-2392-0574-AB4AC8B0416C}"/>
              </a:ext>
            </a:extLst>
          </p:cNvPr>
          <p:cNvPicPr>
            <a:picLocks noChangeAspect="1"/>
          </p:cNvPicPr>
          <p:nvPr/>
        </p:nvPicPr>
        <p:blipFill>
          <a:blip r:embed="rId3"/>
          <a:stretch>
            <a:fillRect/>
          </a:stretch>
        </p:blipFill>
        <p:spPr>
          <a:xfrm>
            <a:off x="6280614" y="90957"/>
            <a:ext cx="5852160" cy="4389120"/>
          </a:xfrm>
          <a:prstGeom prst="rect">
            <a:avLst/>
          </a:prstGeom>
        </p:spPr>
      </p:pic>
      <p:sp>
        <p:nvSpPr>
          <p:cNvPr id="2" name="Oval 1">
            <a:extLst>
              <a:ext uri="{FF2B5EF4-FFF2-40B4-BE49-F238E27FC236}">
                <a16:creationId xmlns:a16="http://schemas.microsoft.com/office/drawing/2014/main" id="{E1FE57D9-B825-C224-F373-5A027DECF3D6}"/>
              </a:ext>
            </a:extLst>
          </p:cNvPr>
          <p:cNvSpPr/>
          <p:nvPr/>
        </p:nvSpPr>
        <p:spPr>
          <a:xfrm>
            <a:off x="6137259" y="4558147"/>
            <a:ext cx="5793067" cy="2324044"/>
          </a:xfrm>
          <a:prstGeom prst="ellips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a:softEdge rad="1143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6"/>
                </a:solidFill>
              </a:rPr>
              <a:t>Conclusion: Almost one third Of the crashes happened in </a:t>
            </a:r>
            <a:r>
              <a:rPr lang="en-US" sz="2000" b="1" dirty="0">
                <a:solidFill>
                  <a:srgbClr val="D84400"/>
                </a:solidFill>
              </a:rPr>
              <a:t>urban area </a:t>
            </a:r>
            <a:r>
              <a:rPr lang="en-US" sz="2000" b="1" dirty="0">
                <a:solidFill>
                  <a:schemeClr val="accent6"/>
                </a:solidFill>
              </a:rPr>
              <a:t>and during </a:t>
            </a:r>
            <a:r>
              <a:rPr lang="en-US" sz="2000" b="1" dirty="0">
                <a:solidFill>
                  <a:srgbClr val="D84400"/>
                </a:solidFill>
              </a:rPr>
              <a:t>daytime</a:t>
            </a:r>
            <a:r>
              <a:rPr lang="en-US" sz="2000" b="1" dirty="0">
                <a:solidFill>
                  <a:schemeClr val="accent6"/>
                </a:solidFill>
              </a:rPr>
              <a:t>.</a:t>
            </a:r>
          </a:p>
          <a:p>
            <a:pPr algn="ctr"/>
            <a:endParaRPr lang="en-US" dirty="0"/>
          </a:p>
        </p:txBody>
      </p:sp>
      <p:pic>
        <p:nvPicPr>
          <p:cNvPr id="11" name="Picture 10" descr="A pie chart with numbers and text&#10;&#10;Description automatically generated">
            <a:extLst>
              <a:ext uri="{FF2B5EF4-FFF2-40B4-BE49-F238E27FC236}">
                <a16:creationId xmlns:a16="http://schemas.microsoft.com/office/drawing/2014/main" id="{286B0050-EFFF-180F-2A75-AB19129D6FF5}"/>
              </a:ext>
            </a:extLst>
          </p:cNvPr>
          <p:cNvPicPr>
            <a:picLocks noChangeAspect="1"/>
          </p:cNvPicPr>
          <p:nvPr/>
        </p:nvPicPr>
        <p:blipFill>
          <a:blip r:embed="rId4"/>
          <a:stretch>
            <a:fillRect/>
          </a:stretch>
        </p:blipFill>
        <p:spPr>
          <a:xfrm>
            <a:off x="143144" y="1297791"/>
            <a:ext cx="4832233" cy="5080676"/>
          </a:xfrm>
          <a:prstGeom prst="rect">
            <a:avLst/>
          </a:prstGeom>
        </p:spPr>
      </p:pic>
    </p:spTree>
    <p:extLst>
      <p:ext uri="{BB962C8B-B14F-4D97-AF65-F5344CB8AC3E}">
        <p14:creationId xmlns:p14="http://schemas.microsoft.com/office/powerpoint/2010/main" val="2107888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1B5377-E600-CDA0-BDC3-E3AD15D620A8}"/>
              </a:ext>
            </a:extLst>
          </p:cNvPr>
          <p:cNvSpPr>
            <a:spLocks noGrp="1"/>
          </p:cNvSpPr>
          <p:nvPr>
            <p:ph type="title"/>
          </p:nvPr>
        </p:nvSpPr>
        <p:spPr>
          <a:xfrm>
            <a:off x="101600" y="116114"/>
            <a:ext cx="10488612" cy="970351"/>
          </a:xfr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softEdge rad="152400"/>
          </a:effectLst>
        </p:spPr>
        <p:txBody>
          <a:bodyPr vert="horz" lIns="91440" tIns="45720" rIns="91440" bIns="45720" rtlCol="0" anchor="t">
            <a:normAutofit/>
          </a:bodyPr>
          <a:lstStyle/>
          <a:p>
            <a:pPr algn="l">
              <a:lnSpc>
                <a:spcPct val="90000"/>
              </a:lnSpc>
            </a:pPr>
            <a:r>
              <a:rPr lang="en-US" sz="2400" dirty="0">
                <a:effectLst/>
                <a:latin typeface="Abadi" panose="020B0604020104020204" pitchFamily="34" charset="0"/>
              </a:rPr>
              <a:t>Are there distinct patterns in crash occurrences and severity based on the age groups of those involved (senior vs young)?</a:t>
            </a:r>
            <a:endParaRPr lang="en-US" sz="2400" dirty="0">
              <a:latin typeface="Abadi" panose="020B0604020104020204" pitchFamily="34" charset="0"/>
            </a:endParaRP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p:txBody>
          <a:bodyPr vert="horz" lIns="91440" tIns="45720" rIns="91440" bIns="45720" rtlCol="0" anchor="ctr">
            <a:normAutofit/>
          </a:bodyPr>
          <a:lstStyle/>
          <a:p>
            <a:pPr defTabSz="914400">
              <a:spcAft>
                <a:spcPts val="600"/>
              </a:spcAft>
            </a:pPr>
            <a:fld id="{47FEACEE-25B4-4A2D-B147-27296E36371D}" type="slidenum">
              <a:rPr lang="en-US" altLang="zh-CN">
                <a:solidFill>
                  <a:schemeClr val="accent1"/>
                </a:solidFill>
              </a:rPr>
              <a:pPr defTabSz="914400">
                <a:spcAft>
                  <a:spcPts val="600"/>
                </a:spcAft>
              </a:pPr>
              <a:t>8</a:t>
            </a:fld>
            <a:endParaRPr lang="en-US" altLang="zh-CN">
              <a:solidFill>
                <a:schemeClr val="accent1"/>
              </a:solidFill>
            </a:endParaRPr>
          </a:p>
        </p:txBody>
      </p:sp>
      <p:sp>
        <p:nvSpPr>
          <p:cNvPr id="45" name="Text Placeholder 2">
            <a:extLst>
              <a:ext uri="{FF2B5EF4-FFF2-40B4-BE49-F238E27FC236}">
                <a16:creationId xmlns:a16="http://schemas.microsoft.com/office/drawing/2014/main" id="{35FB1A24-4444-21CE-C4EB-FFE5D0094CC0}"/>
              </a:ext>
            </a:extLst>
          </p:cNvPr>
          <p:cNvSpPr txBox="1">
            <a:spLocks/>
          </p:cNvSpPr>
          <p:nvPr/>
        </p:nvSpPr>
        <p:spPr>
          <a:xfrm>
            <a:off x="4253948" y="5092419"/>
            <a:ext cx="3035583" cy="1400456"/>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8" name="TextBox 7">
            <a:extLst>
              <a:ext uri="{FF2B5EF4-FFF2-40B4-BE49-F238E27FC236}">
                <a16:creationId xmlns:a16="http://schemas.microsoft.com/office/drawing/2014/main" id="{66AEB3D4-9963-9BD1-9D47-81F3B09C602C}"/>
              </a:ext>
            </a:extLst>
          </p:cNvPr>
          <p:cNvSpPr txBox="1"/>
          <p:nvPr/>
        </p:nvSpPr>
        <p:spPr>
          <a:xfrm>
            <a:off x="6986849" y="908469"/>
            <a:ext cx="3207627" cy="1200329"/>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dirty="0"/>
              <a:t>The chart below </a:t>
            </a:r>
            <a:r>
              <a:rPr lang="en-US" dirty="0">
                <a:solidFill>
                  <a:srgbClr val="D84400"/>
                </a:solidFill>
              </a:rPr>
              <a:t>senior </a:t>
            </a:r>
            <a:r>
              <a:rPr lang="en-US" dirty="0"/>
              <a:t>age group has a higher involvement in the fatal crash over the </a:t>
            </a:r>
            <a:r>
              <a:rPr lang="en-US" dirty="0">
                <a:solidFill>
                  <a:srgbClr val="D84400"/>
                </a:solidFill>
              </a:rPr>
              <a:t>Young</a:t>
            </a:r>
            <a:r>
              <a:rPr lang="en-US" dirty="0"/>
              <a:t>.</a:t>
            </a:r>
          </a:p>
        </p:txBody>
      </p:sp>
      <p:sp>
        <p:nvSpPr>
          <p:cNvPr id="17" name="TextBox 16">
            <a:extLst>
              <a:ext uri="{FF2B5EF4-FFF2-40B4-BE49-F238E27FC236}">
                <a16:creationId xmlns:a16="http://schemas.microsoft.com/office/drawing/2014/main" id="{8C5E2DAB-DD5F-119E-5520-96780CAEB71F}"/>
              </a:ext>
            </a:extLst>
          </p:cNvPr>
          <p:cNvSpPr txBox="1"/>
          <p:nvPr/>
        </p:nvSpPr>
        <p:spPr>
          <a:xfrm>
            <a:off x="1349002" y="5292546"/>
            <a:ext cx="3207627" cy="1200329"/>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dirty="0"/>
              <a:t>Here also shows </a:t>
            </a:r>
            <a:r>
              <a:rPr lang="en-US" dirty="0">
                <a:solidFill>
                  <a:srgbClr val="D84400"/>
                </a:solidFill>
              </a:rPr>
              <a:t>Young</a:t>
            </a:r>
            <a:r>
              <a:rPr lang="en-US" dirty="0"/>
              <a:t> age group has a higher involvement in the total crash over the </a:t>
            </a:r>
            <a:r>
              <a:rPr lang="en-US" dirty="0">
                <a:solidFill>
                  <a:srgbClr val="D84400"/>
                </a:solidFill>
              </a:rPr>
              <a:t>seniors</a:t>
            </a:r>
            <a:r>
              <a:rPr lang="en-US" dirty="0"/>
              <a:t>.</a:t>
            </a:r>
          </a:p>
        </p:txBody>
      </p:sp>
      <p:pic>
        <p:nvPicPr>
          <p:cNvPr id="19" name="Picture 18" descr="A graph of a number of age groups&#10;&#10;Description automatically generated">
            <a:extLst>
              <a:ext uri="{FF2B5EF4-FFF2-40B4-BE49-F238E27FC236}">
                <a16:creationId xmlns:a16="http://schemas.microsoft.com/office/drawing/2014/main" id="{5EB43DC2-4539-6E8B-D1F1-0F892F3C9F8C}"/>
              </a:ext>
            </a:extLst>
          </p:cNvPr>
          <p:cNvPicPr>
            <a:picLocks noChangeAspect="1"/>
          </p:cNvPicPr>
          <p:nvPr/>
        </p:nvPicPr>
        <p:blipFill>
          <a:blip r:embed="rId3"/>
          <a:stretch>
            <a:fillRect/>
          </a:stretch>
        </p:blipFill>
        <p:spPr>
          <a:xfrm>
            <a:off x="101600" y="1018322"/>
            <a:ext cx="5221234" cy="4142240"/>
          </a:xfrm>
          <a:prstGeom prst="rect">
            <a:avLst/>
          </a:prstGeom>
        </p:spPr>
      </p:pic>
      <p:pic>
        <p:nvPicPr>
          <p:cNvPr id="21" name="Picture 20" descr="A graph of a comparison of a senior and young&#10;&#10;Description automatically generated">
            <a:extLst>
              <a:ext uri="{FF2B5EF4-FFF2-40B4-BE49-F238E27FC236}">
                <a16:creationId xmlns:a16="http://schemas.microsoft.com/office/drawing/2014/main" id="{F3674FFB-0051-57F1-E4F2-4C09A7A91F1F}"/>
              </a:ext>
            </a:extLst>
          </p:cNvPr>
          <p:cNvPicPr>
            <a:picLocks noChangeAspect="1"/>
          </p:cNvPicPr>
          <p:nvPr/>
        </p:nvPicPr>
        <p:blipFill>
          <a:blip r:embed="rId4"/>
          <a:stretch>
            <a:fillRect/>
          </a:stretch>
        </p:blipFill>
        <p:spPr>
          <a:xfrm>
            <a:off x="6594816" y="2560311"/>
            <a:ext cx="5760731" cy="4297689"/>
          </a:xfrm>
          <a:prstGeom prst="rect">
            <a:avLst/>
          </a:prstGeom>
        </p:spPr>
      </p:pic>
    </p:spTree>
    <p:extLst>
      <p:ext uri="{BB962C8B-B14F-4D97-AF65-F5344CB8AC3E}">
        <p14:creationId xmlns:p14="http://schemas.microsoft.com/office/powerpoint/2010/main" val="1434505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446CC6CC-33D7-4181-9969-72896FDB1901}"/>
              </a:ext>
            </a:extLst>
          </p:cNvPr>
          <p:cNvSpPr>
            <a:spLocks noGrp="1"/>
          </p:cNvSpPr>
          <p:nvPr>
            <p:ph type="title"/>
          </p:nvPr>
        </p:nvSpPr>
        <p:spPr>
          <a:xfrm>
            <a:off x="335664" y="77142"/>
            <a:ext cx="8692222" cy="547786"/>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177800"/>
          </a:effectLst>
        </p:spPr>
        <p:txBody>
          <a:bodyPr vert="horz" lIns="91440" tIns="45720" rIns="91440" bIns="45720" rtlCol="0" anchor="t">
            <a:normAutofit/>
          </a:bodyPr>
          <a:lstStyle/>
          <a:p>
            <a:pPr algn="l"/>
            <a:r>
              <a:rPr lang="en-US" sz="2400" dirty="0">
                <a:effectLst/>
                <a:latin typeface="Abadi" panose="020B0604020104020204" pitchFamily="34" charset="0"/>
              </a:rPr>
              <a:t>What are the primary contributing factors to crashes in Virginia?</a:t>
            </a:r>
            <a:endParaRPr lang="en-US" sz="2400" dirty="0">
              <a:latin typeface="Abadi" panose="020B0604020104020204" pitchFamily="34" charset="0"/>
            </a:endParaRPr>
          </a:p>
        </p:txBody>
      </p:sp>
      <p:sp>
        <p:nvSpPr>
          <p:cNvPr id="6" name="Footer Placeholder 5">
            <a:extLst>
              <a:ext uri="{FF2B5EF4-FFF2-40B4-BE49-F238E27FC236}">
                <a16:creationId xmlns:a16="http://schemas.microsoft.com/office/drawing/2014/main" id="{0FAB8CE6-4705-57FA-7F0F-F4A5C574996B}"/>
              </a:ext>
            </a:extLst>
          </p:cNvPr>
          <p:cNvSpPr>
            <a:spLocks noGrp="1"/>
          </p:cNvSpPr>
          <p:nvPr>
            <p:ph type="ftr" sz="quarter" idx="58"/>
          </p:nvPr>
        </p:nvSpPr>
        <p:spPr>
          <a:xfrm>
            <a:off x="523719" y="6510808"/>
            <a:ext cx="6297612" cy="365125"/>
          </a:xfrm>
        </p:spPr>
        <p:txBody>
          <a:bodyPr vert="horz" lIns="91440" tIns="45720" rIns="91440" bIns="45720" rtlCol="0" anchor="ctr">
            <a:normAutofit/>
          </a:bodyPr>
          <a:lstStyle/>
          <a:p>
            <a:pPr defTabSz="914400">
              <a:spcAft>
                <a:spcPts val="600"/>
              </a:spcAft>
            </a:pPr>
            <a:r>
              <a:rPr lang="en-US" kern="1200" dirty="0">
                <a:solidFill>
                  <a:schemeClr val="tx1">
                    <a:tint val="75000"/>
                  </a:schemeClr>
                </a:solidFill>
                <a:latin typeface="+mn-lt"/>
                <a:ea typeface="+mn-ea"/>
                <a:cs typeface="+mn-cs"/>
              </a:rPr>
              <a:t>Crash factors</a:t>
            </a: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p:txBody>
          <a:bodyPr vert="horz" lIns="91440" tIns="45720" rIns="91440" bIns="45720" rtlCol="0" anchor="ctr">
            <a:normAutofit/>
          </a:bodyPr>
          <a:lstStyle/>
          <a:p>
            <a:pPr defTabSz="914400">
              <a:spcAft>
                <a:spcPts val="600"/>
              </a:spcAft>
            </a:pPr>
            <a:fld id="{47FEACEE-25B4-4A2D-B147-27296E36371D}" type="slidenum">
              <a:rPr lang="en-US" altLang="zh-CN" smtClean="0">
                <a:solidFill>
                  <a:schemeClr val="accent1"/>
                </a:solidFill>
              </a:rPr>
              <a:pPr defTabSz="914400">
                <a:spcAft>
                  <a:spcPts val="600"/>
                </a:spcAft>
              </a:pPr>
              <a:t>9</a:t>
            </a:fld>
            <a:endParaRPr lang="en-US" altLang="zh-CN">
              <a:solidFill>
                <a:schemeClr val="accent1"/>
              </a:solidFill>
            </a:endParaRPr>
          </a:p>
        </p:txBody>
      </p:sp>
      <p:sp>
        <p:nvSpPr>
          <p:cNvPr id="15" name="Rectangle: Rounded Corners 14">
            <a:extLst>
              <a:ext uri="{FF2B5EF4-FFF2-40B4-BE49-F238E27FC236}">
                <a16:creationId xmlns:a16="http://schemas.microsoft.com/office/drawing/2014/main" id="{44F4A3BE-74AE-0EDD-B237-AE1B0535F5BF}"/>
              </a:ext>
            </a:extLst>
          </p:cNvPr>
          <p:cNvSpPr/>
          <p:nvPr/>
        </p:nvSpPr>
        <p:spPr>
          <a:xfrm>
            <a:off x="8287656" y="464531"/>
            <a:ext cx="3904343" cy="6411402"/>
          </a:xfrm>
          <a:prstGeom prst="roundRect">
            <a:avLst/>
          </a:prstGeom>
          <a:solidFill>
            <a:schemeClr val="accent1"/>
          </a:solidFill>
          <a:effectLst>
            <a:outerShdw blurRad="38100" dist="25400" dir="5400000" rotWithShape="0">
              <a:srgbClr val="000000">
                <a:alpha val="35000"/>
              </a:srgbClr>
            </a:outerShdw>
            <a:softEdge rad="50800"/>
          </a:effectLst>
        </p:spPr>
        <p:style>
          <a:lnRef idx="1">
            <a:schemeClr val="accent4"/>
          </a:lnRef>
          <a:fillRef idx="3">
            <a:schemeClr val="accent4"/>
          </a:fillRef>
          <a:effectRef idx="2">
            <a:schemeClr val="accent4"/>
          </a:effectRef>
          <a:fontRef idx="minor">
            <a:schemeClr val="lt1"/>
          </a:fontRef>
        </p:style>
        <p:txBody>
          <a:bodyPr vert="horz" lIns="91440" tIns="45720" rIns="91440" bIns="45720" rtlCol="0">
            <a:noAutofit/>
          </a:bodyPr>
          <a:lstStyle/>
          <a:p>
            <a:pPr>
              <a:lnSpc>
                <a:spcPct val="90000"/>
              </a:lnSpc>
              <a:spcBef>
                <a:spcPts val="1000"/>
              </a:spcBef>
              <a:buClr>
                <a:schemeClr val="accent1"/>
              </a:buClr>
              <a:buSzPct val="80000"/>
            </a:pPr>
            <a:r>
              <a:rPr lang="en-US" sz="1700" dirty="0">
                <a:solidFill>
                  <a:schemeClr val="tx1">
                    <a:lumMod val="75000"/>
                    <a:lumOff val="25000"/>
                  </a:schemeClr>
                </a:solidFill>
              </a:rPr>
              <a:t>Based on the chart: </a:t>
            </a:r>
          </a:p>
          <a:p>
            <a:pPr>
              <a:lnSpc>
                <a:spcPct val="90000"/>
              </a:lnSpc>
              <a:spcBef>
                <a:spcPts val="1000"/>
              </a:spcBef>
              <a:buClr>
                <a:schemeClr val="accent1"/>
              </a:buClr>
              <a:buSzPct val="80000"/>
            </a:pPr>
            <a:r>
              <a:rPr lang="en-US" sz="1700" b="0" u="none" strike="noStrike" baseline="0" dirty="0">
                <a:solidFill>
                  <a:schemeClr val="tx1">
                    <a:lumMod val="75000"/>
                    <a:lumOff val="25000"/>
                  </a:schemeClr>
                </a:solidFill>
              </a:rPr>
              <a:t>1-</a:t>
            </a:r>
            <a:r>
              <a:rPr lang="en-US" sz="1700" dirty="0">
                <a:solidFill>
                  <a:schemeClr val="tx1">
                    <a:lumMod val="75000"/>
                    <a:lumOff val="25000"/>
                  </a:schemeClr>
                </a:solidFill>
              </a:rPr>
              <a:t> T</a:t>
            </a:r>
            <a:r>
              <a:rPr lang="en-US" sz="1700" b="0" u="none" strike="noStrike" baseline="0" dirty="0">
                <a:solidFill>
                  <a:schemeClr val="tx1">
                    <a:lumMod val="75000"/>
                    <a:lumOff val="25000"/>
                  </a:schemeClr>
                </a:solidFill>
              </a:rPr>
              <a:t>he First Factor is  due to “</a:t>
            </a:r>
            <a:r>
              <a:rPr lang="en-US" sz="1700" b="0" u="none" strike="noStrike" baseline="0" dirty="0">
                <a:solidFill>
                  <a:srgbClr val="FF0000"/>
                </a:solidFill>
              </a:rPr>
              <a:t>light conditions</a:t>
            </a:r>
            <a:r>
              <a:rPr lang="en-US" sz="1700" b="0" u="none" strike="noStrike" baseline="0" dirty="0">
                <a:solidFill>
                  <a:schemeClr val="tx1">
                    <a:lumMod val="75000"/>
                    <a:lumOff val="25000"/>
                  </a:schemeClr>
                </a:solidFill>
              </a:rPr>
              <a:t>”</a:t>
            </a:r>
            <a:r>
              <a:rPr lang="en-US" sz="1700" dirty="0">
                <a:solidFill>
                  <a:schemeClr val="tx1">
                    <a:lumMod val="75000"/>
                    <a:lumOff val="25000"/>
                  </a:schemeClr>
                </a:solidFill>
              </a:rPr>
              <a:t>. Poor lighting, especially during nighttime or adverse weather conditions</a:t>
            </a:r>
          </a:p>
          <a:p>
            <a:pPr>
              <a:lnSpc>
                <a:spcPct val="90000"/>
              </a:lnSpc>
              <a:spcBef>
                <a:spcPts val="1000"/>
              </a:spcBef>
              <a:buClr>
                <a:schemeClr val="accent1"/>
              </a:buClr>
              <a:buSzPct val="80000"/>
            </a:pPr>
            <a:r>
              <a:rPr lang="en-US" sz="1700" dirty="0">
                <a:solidFill>
                  <a:schemeClr val="tx1">
                    <a:lumMod val="75000"/>
                    <a:lumOff val="25000"/>
                  </a:schemeClr>
                </a:solidFill>
              </a:rPr>
              <a:t>2 .T</a:t>
            </a:r>
            <a:r>
              <a:rPr lang="en-US" sz="1700" b="0" u="none" strike="noStrike" baseline="0" dirty="0">
                <a:solidFill>
                  <a:schemeClr val="tx1">
                    <a:lumMod val="75000"/>
                    <a:lumOff val="25000"/>
                  </a:schemeClr>
                </a:solidFill>
              </a:rPr>
              <a:t>he Second one is due to “</a:t>
            </a:r>
            <a:r>
              <a:rPr lang="en-US" sz="1700" dirty="0">
                <a:solidFill>
                  <a:srgbClr val="FF0000"/>
                </a:solidFill>
              </a:rPr>
              <a:t>intersection type“, </a:t>
            </a:r>
            <a:r>
              <a:rPr lang="en-US" sz="1700" dirty="0">
                <a:solidFill>
                  <a:schemeClr val="tx2">
                    <a:lumMod val="85000"/>
                    <a:lumOff val="15000"/>
                  </a:schemeClr>
                </a:solidFill>
              </a:rPr>
              <a:t>which is the</a:t>
            </a:r>
            <a:r>
              <a:rPr lang="en-US" sz="1700" dirty="0">
                <a:solidFill>
                  <a:schemeClr val="tx1">
                    <a:lumMod val="75000"/>
                    <a:lumOff val="25000"/>
                  </a:schemeClr>
                </a:solidFill>
              </a:rPr>
              <a:t> design and control measures at intersection can influence crash rates</a:t>
            </a:r>
          </a:p>
          <a:p>
            <a:pPr>
              <a:lnSpc>
                <a:spcPct val="90000"/>
              </a:lnSpc>
              <a:spcBef>
                <a:spcPts val="1000"/>
              </a:spcBef>
              <a:buClr>
                <a:schemeClr val="accent1"/>
              </a:buClr>
              <a:buSzPct val="80000"/>
            </a:pPr>
            <a:r>
              <a:rPr lang="en-US" sz="1700" dirty="0">
                <a:solidFill>
                  <a:schemeClr val="tx1">
                    <a:lumMod val="75000"/>
                    <a:lumOff val="25000"/>
                  </a:schemeClr>
                </a:solidFill>
              </a:rPr>
              <a:t>3. T</a:t>
            </a:r>
            <a:r>
              <a:rPr lang="en-US" sz="1700" b="0" u="none" strike="noStrike" baseline="0" dirty="0">
                <a:solidFill>
                  <a:schemeClr val="tx1">
                    <a:lumMod val="75000"/>
                    <a:lumOff val="25000"/>
                  </a:schemeClr>
                </a:solidFill>
              </a:rPr>
              <a:t>he third one is due to “</a:t>
            </a:r>
            <a:r>
              <a:rPr lang="en-US" sz="1700" dirty="0">
                <a:solidFill>
                  <a:srgbClr val="FF0000"/>
                </a:solidFill>
              </a:rPr>
              <a:t>traffic“, </a:t>
            </a:r>
          </a:p>
          <a:p>
            <a:pPr>
              <a:lnSpc>
                <a:spcPct val="90000"/>
              </a:lnSpc>
              <a:spcBef>
                <a:spcPts val="1000"/>
              </a:spcBef>
              <a:buClr>
                <a:schemeClr val="accent1"/>
              </a:buClr>
              <a:buSzPct val="80000"/>
            </a:pPr>
            <a:r>
              <a:rPr lang="en-US" sz="1700" dirty="0">
                <a:solidFill>
                  <a:schemeClr val="accent1">
                    <a:lumMod val="10000"/>
                  </a:schemeClr>
                </a:solidFill>
              </a:rPr>
              <a:t>This refers to the presence(or absence) and type of traffic control devices at a location, such as stop signs ,traffic signals, yield signs or traffic circles</a:t>
            </a:r>
            <a:r>
              <a:rPr lang="en-US" sz="1700" dirty="0">
                <a:solidFill>
                  <a:srgbClr val="FF0000"/>
                </a:solidFill>
              </a:rPr>
              <a:t>.</a:t>
            </a:r>
            <a:endParaRPr lang="en-US" sz="170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700" b="0" u="none" strike="noStrike" baseline="0" dirty="0">
              <a:solidFill>
                <a:schemeClr val="tx1">
                  <a:lumMod val="75000"/>
                  <a:lumOff val="25000"/>
                </a:schemeClr>
              </a:solidFill>
            </a:endParaRPr>
          </a:p>
          <a:p>
            <a:pPr>
              <a:lnSpc>
                <a:spcPct val="90000"/>
              </a:lnSpc>
              <a:spcBef>
                <a:spcPts val="1000"/>
              </a:spcBef>
              <a:buClr>
                <a:schemeClr val="accent1"/>
              </a:buClr>
              <a:buSzPct val="80000"/>
              <a:buFont typeface="Wingdings 3" charset="2"/>
              <a:buChar char=""/>
            </a:pPr>
            <a:endParaRPr lang="en-US" sz="1700" dirty="0">
              <a:solidFill>
                <a:schemeClr val="tx1">
                  <a:lumMod val="75000"/>
                  <a:lumOff val="25000"/>
                </a:schemeClr>
              </a:solidFill>
            </a:endParaRPr>
          </a:p>
        </p:txBody>
      </p:sp>
      <p:sp>
        <p:nvSpPr>
          <p:cNvPr id="45" name="Text Placeholder 2">
            <a:extLst>
              <a:ext uri="{FF2B5EF4-FFF2-40B4-BE49-F238E27FC236}">
                <a16:creationId xmlns:a16="http://schemas.microsoft.com/office/drawing/2014/main" id="{35FB1A24-4444-21CE-C4EB-FFE5D0094CC0}"/>
              </a:ext>
            </a:extLst>
          </p:cNvPr>
          <p:cNvSpPr txBox="1">
            <a:spLocks/>
          </p:cNvSpPr>
          <p:nvPr/>
        </p:nvSpPr>
        <p:spPr>
          <a:xfrm>
            <a:off x="4253948" y="5092419"/>
            <a:ext cx="3035583" cy="1400456"/>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b="0" i="0" u="none" strike="noStrike" baseline="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10" name="Picture 9" descr="A graph of a crash&#10;&#10;Description automatically generated">
            <a:extLst>
              <a:ext uri="{FF2B5EF4-FFF2-40B4-BE49-F238E27FC236}">
                <a16:creationId xmlns:a16="http://schemas.microsoft.com/office/drawing/2014/main" id="{9F414815-96B0-8500-D6A5-F7912F3D8672}"/>
              </a:ext>
            </a:extLst>
          </p:cNvPr>
          <p:cNvPicPr>
            <a:picLocks noChangeAspect="1"/>
          </p:cNvPicPr>
          <p:nvPr/>
        </p:nvPicPr>
        <p:blipFill>
          <a:blip r:embed="rId3"/>
          <a:stretch>
            <a:fillRect/>
          </a:stretch>
        </p:blipFill>
        <p:spPr>
          <a:xfrm>
            <a:off x="-1" y="972746"/>
            <a:ext cx="8287657" cy="5420723"/>
          </a:xfrm>
          <a:prstGeom prst="rect">
            <a:avLst/>
          </a:prstGeom>
        </p:spPr>
      </p:pic>
    </p:spTree>
    <p:extLst>
      <p:ext uri="{BB962C8B-B14F-4D97-AF65-F5344CB8AC3E}">
        <p14:creationId xmlns:p14="http://schemas.microsoft.com/office/powerpoint/2010/main" val="3653336813"/>
      </p:ext>
    </p:extLst>
  </p:cSld>
  <p:clrMapOvr>
    <a:masterClrMapping/>
  </p:clrMapOvr>
</p:sld>
</file>

<file path=ppt/theme/theme1.xml><?xml version="1.0" encoding="utf-8"?>
<a:theme xmlns:a="http://schemas.openxmlformats.org/drawingml/2006/main" name="Facet">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11997D-2559-4D54-8469-327570B187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4AD51DF-C727-4608-B606-5D6C957D4C4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E0D8C9A-C895-482B-B501-694996FFDE4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Facet</Template>
  <TotalTime>0</TotalTime>
  <Words>1093</Words>
  <Application>Microsoft Office PowerPoint</Application>
  <PresentationFormat>Widescreen</PresentationFormat>
  <Paragraphs>139</Paragraphs>
  <Slides>17</Slides>
  <Notes>16</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17</vt:i4>
      </vt:variant>
    </vt:vector>
  </HeadingPairs>
  <TitlesOfParts>
    <vt:vector size="30" baseType="lpstr">
      <vt:lpstr>等线</vt:lpstr>
      <vt:lpstr>Abadi</vt:lpstr>
      <vt:lpstr>ADLaM Display</vt:lpstr>
      <vt:lpstr>Arial</vt:lpstr>
      <vt:lpstr>Calibri</vt:lpstr>
      <vt:lpstr>Congenial</vt:lpstr>
      <vt:lpstr>Georgia</vt:lpstr>
      <vt:lpstr>Posterama Text SemiBold</vt:lpstr>
      <vt:lpstr>Roboto</vt:lpstr>
      <vt:lpstr>Trebuchet MS</vt:lpstr>
      <vt:lpstr>Wingdings</vt:lpstr>
      <vt:lpstr>Wingdings 3</vt:lpstr>
      <vt:lpstr>Facet</vt:lpstr>
      <vt:lpstr> The State of  Virginia  Vehicle Crash Data Analysis From Year 2020 to 2022</vt:lpstr>
      <vt:lpstr>Data questions?</vt:lpstr>
      <vt:lpstr>what are the differences in crash pattern based on the presence of work zones and school zones? </vt:lpstr>
      <vt:lpstr>PowerPoint Presentation</vt:lpstr>
      <vt:lpstr>Total Crash Severity From Year 2020 - 2022</vt:lpstr>
      <vt:lpstr>Total count of pedestrian injured Vs killed</vt:lpstr>
      <vt:lpstr>Total Crash count based on Area  Type and Daytime vs Nighttime</vt:lpstr>
      <vt:lpstr>Are there distinct patterns in crash occurrences and severity based on the age groups of those involved (senior vs young)?</vt:lpstr>
      <vt:lpstr>What are the primary contributing factors to crashes in Virginia?</vt:lpstr>
      <vt:lpstr>What are the primary contributing factors to crashes in Virginia?</vt:lpstr>
      <vt:lpstr>Weather Related Type Crash by Area type</vt:lpstr>
      <vt:lpstr>What are the differences in crash pattern  based on  the presence of work zones and school zones? </vt:lpstr>
      <vt:lpstr>Top ten counties with count of crashes resulting in fatality</vt:lpstr>
      <vt:lpstr>PowerPoint Presentation</vt:lpstr>
      <vt:lpstr>PowerPoint Presentation</vt:lpstr>
      <vt:lpstr>Conclusion/ Recommendations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2023-09-14T06:03:51Z</dcterms:created>
  <dcterms:modified xsi:type="dcterms:W3CDTF">2024-03-07T03:36:34Z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